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34" r:id="rId1"/>
  </p:sldMasterIdLst>
  <p:notesMasterIdLst>
    <p:notesMasterId r:id="rId56"/>
  </p:notesMasterIdLst>
  <p:sldIdLst>
    <p:sldId id="256" r:id="rId2"/>
    <p:sldId id="276" r:id="rId3"/>
    <p:sldId id="258" r:id="rId4"/>
    <p:sldId id="317" r:id="rId5"/>
    <p:sldId id="279" r:id="rId6"/>
    <p:sldId id="260" r:id="rId7"/>
    <p:sldId id="280" r:id="rId8"/>
    <p:sldId id="318" r:id="rId9"/>
    <p:sldId id="535" r:id="rId10"/>
    <p:sldId id="519" r:id="rId11"/>
    <p:sldId id="290" r:id="rId12"/>
    <p:sldId id="291" r:id="rId13"/>
    <p:sldId id="292" r:id="rId14"/>
    <p:sldId id="537" r:id="rId15"/>
    <p:sldId id="536" r:id="rId16"/>
    <p:sldId id="520" r:id="rId17"/>
    <p:sldId id="283" r:id="rId18"/>
    <p:sldId id="407" r:id="rId19"/>
    <p:sldId id="408" r:id="rId20"/>
    <p:sldId id="409" r:id="rId21"/>
    <p:sldId id="257" r:id="rId22"/>
    <p:sldId id="517" r:id="rId23"/>
    <p:sldId id="336" r:id="rId24"/>
    <p:sldId id="337" r:id="rId25"/>
    <p:sldId id="323" r:id="rId26"/>
    <p:sldId id="324" r:id="rId27"/>
    <p:sldId id="326" r:id="rId28"/>
    <p:sldId id="538" r:id="rId29"/>
    <p:sldId id="321" r:id="rId30"/>
    <p:sldId id="330" r:id="rId31"/>
    <p:sldId id="319" r:id="rId32"/>
    <p:sldId id="522" r:id="rId33"/>
    <p:sldId id="320" r:id="rId34"/>
    <p:sldId id="523" r:id="rId35"/>
    <p:sldId id="322" r:id="rId36"/>
    <p:sldId id="524" r:id="rId37"/>
    <p:sldId id="531" r:id="rId38"/>
    <p:sldId id="333" r:id="rId39"/>
    <p:sldId id="262" r:id="rId40"/>
    <p:sldId id="271" r:id="rId41"/>
    <p:sldId id="264" r:id="rId42"/>
    <p:sldId id="272" r:id="rId43"/>
    <p:sldId id="273" r:id="rId44"/>
    <p:sldId id="274" r:id="rId45"/>
    <p:sldId id="275" r:id="rId46"/>
    <p:sldId id="539" r:id="rId47"/>
    <p:sldId id="540" r:id="rId48"/>
    <p:sldId id="541" r:id="rId49"/>
    <p:sldId id="542" r:id="rId50"/>
    <p:sldId id="543" r:id="rId51"/>
    <p:sldId id="533" r:id="rId52"/>
    <p:sldId id="534" r:id="rId53"/>
    <p:sldId id="328" r:id="rId54"/>
    <p:sldId id="288" r:id="rId55"/>
  </p:sldIdLst>
  <p:sldSz cx="12192000" cy="6858000"/>
  <p:notesSz cx="7010400" cy="9296400"/>
  <p:embeddedFontLst>
    <p:embeddedFont>
      <p:font typeface="Calibri" panose="020F0502020204030204" pitchFamily="34" charset="0"/>
      <p:regular r:id="rId57"/>
      <p:bold r:id="rId58"/>
      <p:italic r:id="rId59"/>
      <p:boldItalic r:id="rId60"/>
    </p:embeddedFont>
    <p:embeddedFont>
      <p:font typeface="Georgia" panose="02040502050405020303" pitchFamily="18" charset="0"/>
      <p:regular r:id="rId61"/>
      <p:bold r:id="rId62"/>
      <p:italic r:id="rId63"/>
      <p:boldItalic r:id="rId64"/>
    </p:embeddedFont>
    <p:embeddedFont>
      <p:font typeface="Trebuchet MS" panose="020B0603020202020204" pitchFamily="34" charset="0"/>
      <p:regular r:id="rId65"/>
      <p:bold r:id="rId66"/>
      <p:italic r:id="rId67"/>
      <p:boldItalic r:id="rId6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gelio Saenz" initials="RS" lastIdx="3" clrIdx="0">
    <p:extLst>
      <p:ext uri="{19B8F6BF-5375-455C-9EA6-DF929625EA0E}">
        <p15:presenceInfo xmlns:p15="http://schemas.microsoft.com/office/powerpoint/2012/main" userId="c68df34b7bc797f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5" autoAdjust="0"/>
    <p:restoredTop sz="94660"/>
  </p:normalViewPr>
  <p:slideViewPr>
    <p:cSldViewPr snapToGrid="0">
      <p:cViewPr varScale="1">
        <p:scale>
          <a:sx n="85" d="100"/>
          <a:sy n="85" d="100"/>
        </p:scale>
        <p:origin x="48" y="22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7.fntdata"/><Relationship Id="rId68"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font" Target="fonts/font10.fntdata"/><Relationship Id="rId5" Type="http://schemas.openxmlformats.org/officeDocument/2006/relationships/slide" Target="slides/slide4.xml"/><Relationship Id="rId61"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d.docs.live.net/c68df34b7bc797f7/Documents/Presentations/2021/UNR/Book1.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Book2"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Book2"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C:\Users\rsaen\OneDrive\Documents\Presentations\2022\SDA\Book1_c.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C:\Users\rsaen\OneDrive\Documents\Presentations\2022\SDA\Book2.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rsaen\OneDrive\Documents\Presentations\2022\SDA\Book2.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Sheet1!$B$8</c:f>
              <c:strCache>
                <c:ptCount val="1"/>
                <c:pt idx="0">
                  <c:v>Sept. 2020</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Sheet1!$A$9:$A$12</c:f>
              <c:strCache>
                <c:ptCount val="4"/>
                <c:pt idx="0">
                  <c:v>Black</c:v>
                </c:pt>
                <c:pt idx="1">
                  <c:v>Latino</c:v>
                </c:pt>
                <c:pt idx="2">
                  <c:v>American Indian and Alaska Native</c:v>
                </c:pt>
                <c:pt idx="3">
                  <c:v>Asian</c:v>
                </c:pt>
              </c:strCache>
            </c:strRef>
          </c:cat>
          <c:val>
            <c:numRef>
              <c:f>Sheet1!$B$9:$B$12</c:f>
              <c:numCache>
                <c:formatCode>General</c:formatCode>
                <c:ptCount val="4"/>
                <c:pt idx="0">
                  <c:v>3.44</c:v>
                </c:pt>
                <c:pt idx="1">
                  <c:v>3.11</c:v>
                </c:pt>
                <c:pt idx="2">
                  <c:v>2.52</c:v>
                </c:pt>
                <c:pt idx="3">
                  <c:v>1.45</c:v>
                </c:pt>
              </c:numCache>
            </c:numRef>
          </c:val>
          <c:extLst>
            <c:ext xmlns:c16="http://schemas.microsoft.com/office/drawing/2014/chart" uri="{C3380CC4-5D6E-409C-BE32-E72D297353CC}">
              <c16:uniqueId val="{00000000-B766-4D22-9C29-7AA9759E9347}"/>
            </c:ext>
          </c:extLst>
        </c:ser>
        <c:dLbls>
          <c:dLblPos val="outEnd"/>
          <c:showLegendKey val="0"/>
          <c:showVal val="1"/>
          <c:showCatName val="0"/>
          <c:showSerName val="0"/>
          <c:showPercent val="0"/>
          <c:showBubbleSize val="0"/>
        </c:dLbls>
        <c:gapWidth val="219"/>
        <c:overlap val="-27"/>
        <c:axId val="387906591"/>
        <c:axId val="387917823"/>
      </c:barChart>
      <c:catAx>
        <c:axId val="387906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87917823"/>
        <c:crosses val="autoZero"/>
        <c:auto val="1"/>
        <c:lblAlgn val="ctr"/>
        <c:lblOffset val="100"/>
        <c:noMultiLvlLbl val="0"/>
      </c:catAx>
      <c:valAx>
        <c:axId val="38791782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b="1" dirty="0"/>
                  <a:t>Group AADR compared to White AADR</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879065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7A8C8E">
        <a:lumMod val="60000"/>
        <a:lumOff val="40000"/>
      </a:srgbClr>
    </a:solidFill>
    <a:ln>
      <a:noFill/>
    </a:ln>
    <a:effectLst/>
  </c:spPr>
  <c:txPr>
    <a:bodyPr/>
    <a:lstStyle/>
    <a:p>
      <a:pPr>
        <a:defRPr sz="1600"/>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Sheet1!$B$4</c:f>
              <c:strCache>
                <c:ptCount val="1"/>
                <c:pt idx="0">
                  <c:v>2019</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solidFill>
                <a:srgbClr val="2683C6">
                  <a:lumMod val="60000"/>
                  <a:lumOff val="40000"/>
                </a:srgbClr>
              </a:solid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Sheet1!$A$5:$A$14</c:f>
              <c:strCache>
                <c:ptCount val="10"/>
                <c:pt idx="0">
                  <c:v>0-4</c:v>
                </c:pt>
                <c:pt idx="1">
                  <c:v>5-14</c:v>
                </c:pt>
                <c:pt idx="2">
                  <c:v>15-24</c:v>
                </c:pt>
                <c:pt idx="3">
                  <c:v>25-34</c:v>
                </c:pt>
                <c:pt idx="4">
                  <c:v>35-44</c:v>
                </c:pt>
                <c:pt idx="5">
                  <c:v>45-54</c:v>
                </c:pt>
                <c:pt idx="6">
                  <c:v>55-64</c:v>
                </c:pt>
                <c:pt idx="7">
                  <c:v>65-74</c:v>
                </c:pt>
                <c:pt idx="8">
                  <c:v>75-84</c:v>
                </c:pt>
                <c:pt idx="9">
                  <c:v>85+</c:v>
                </c:pt>
              </c:strCache>
            </c:strRef>
          </c:cat>
          <c:val>
            <c:numRef>
              <c:f>Sheet1!$B$5:$B$14</c:f>
              <c:numCache>
                <c:formatCode>0.000</c:formatCode>
                <c:ptCount val="10"/>
                <c:pt idx="0">
                  <c:v>1.0330233573902532</c:v>
                </c:pt>
                <c:pt idx="1">
                  <c:v>0.88888888888888884</c:v>
                </c:pt>
                <c:pt idx="2">
                  <c:v>0.95774647887323949</c:v>
                </c:pt>
                <c:pt idx="3">
                  <c:v>0.73048048048048053</c:v>
                </c:pt>
                <c:pt idx="4">
                  <c:v>0.65775656324582343</c:v>
                </c:pt>
                <c:pt idx="5">
                  <c:v>0.65829640571147219</c:v>
                </c:pt>
                <c:pt idx="6">
                  <c:v>0.68835847782031068</c:v>
                </c:pt>
                <c:pt idx="7">
                  <c:v>0.74455512409252067</c:v>
                </c:pt>
                <c:pt idx="8">
                  <c:v>0.72773211157525941</c:v>
                </c:pt>
                <c:pt idx="9">
                  <c:v>0.68309939518429763</c:v>
                </c:pt>
              </c:numCache>
            </c:numRef>
          </c:val>
          <c:smooth val="0"/>
          <c:extLst>
            <c:ext xmlns:c16="http://schemas.microsoft.com/office/drawing/2014/chart" uri="{C3380CC4-5D6E-409C-BE32-E72D297353CC}">
              <c16:uniqueId val="{00000000-C4F2-48CA-A285-58C6F817186D}"/>
            </c:ext>
          </c:extLst>
        </c:ser>
        <c:ser>
          <c:idx val="1"/>
          <c:order val="1"/>
          <c:tx>
            <c:strRef>
              <c:f>Sheet1!$C$4</c:f>
              <c:strCache>
                <c:ptCount val="1"/>
                <c:pt idx="0">
                  <c:v>2020-2022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3.8269875933201344E-2"/>
                  <c:y val="2.35160330986023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4F2-48CA-A285-58C6F817186D}"/>
                </c:ext>
              </c:extLst>
            </c:dLbl>
            <c:spPr>
              <a:solidFill>
                <a:srgbClr val="FFC000"/>
              </a:solid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Sheet1!$A$5:$A$14</c:f>
              <c:strCache>
                <c:ptCount val="10"/>
                <c:pt idx="0">
                  <c:v>0-4</c:v>
                </c:pt>
                <c:pt idx="1">
                  <c:v>5-14</c:v>
                </c:pt>
                <c:pt idx="2">
                  <c:v>15-24</c:v>
                </c:pt>
                <c:pt idx="3">
                  <c:v>25-34</c:v>
                </c:pt>
                <c:pt idx="4">
                  <c:v>35-44</c:v>
                </c:pt>
                <c:pt idx="5">
                  <c:v>45-54</c:v>
                </c:pt>
                <c:pt idx="6">
                  <c:v>55-64</c:v>
                </c:pt>
                <c:pt idx="7">
                  <c:v>65-74</c:v>
                </c:pt>
                <c:pt idx="8">
                  <c:v>75-84</c:v>
                </c:pt>
                <c:pt idx="9">
                  <c:v>85+</c:v>
                </c:pt>
              </c:strCache>
            </c:strRef>
          </c:cat>
          <c:val>
            <c:numRef>
              <c:f>Sheet1!$C$5:$C$14</c:f>
              <c:numCache>
                <c:formatCode>General</c:formatCode>
                <c:ptCount val="10"/>
                <c:pt idx="0">
                  <c:v>1.0289999999999999</c:v>
                </c:pt>
                <c:pt idx="1">
                  <c:v>0.95699999999999996</c:v>
                </c:pt>
                <c:pt idx="2">
                  <c:v>1.1279999999999999</c:v>
                </c:pt>
                <c:pt idx="3">
                  <c:v>0.89900000000000002</c:v>
                </c:pt>
                <c:pt idx="4">
                  <c:v>0.80600000000000005</c:v>
                </c:pt>
                <c:pt idx="5">
                  <c:v>0.83399999999999996</c:v>
                </c:pt>
                <c:pt idx="6">
                  <c:v>0.875</c:v>
                </c:pt>
                <c:pt idx="7" formatCode="0.000">
                  <c:v>0.92</c:v>
                </c:pt>
                <c:pt idx="8">
                  <c:v>0.85399999999999998</c:v>
                </c:pt>
                <c:pt idx="9">
                  <c:v>0.76500000000000001</c:v>
                </c:pt>
              </c:numCache>
            </c:numRef>
          </c:val>
          <c:smooth val="0"/>
          <c:extLst>
            <c:ext xmlns:c16="http://schemas.microsoft.com/office/drawing/2014/chart" uri="{C3380CC4-5D6E-409C-BE32-E72D297353CC}">
              <c16:uniqueId val="{00000001-C4F2-48CA-A285-58C6F817186D}"/>
            </c:ext>
          </c:extLst>
        </c:ser>
        <c:dLbls>
          <c:dLblPos val="t"/>
          <c:showLegendKey val="0"/>
          <c:showVal val="1"/>
          <c:showCatName val="0"/>
          <c:showSerName val="0"/>
          <c:showPercent val="0"/>
          <c:showBubbleSize val="0"/>
        </c:dLbls>
        <c:marker val="1"/>
        <c:smooth val="0"/>
        <c:axId val="1629321855"/>
        <c:axId val="1629321023"/>
      </c:lineChart>
      <c:catAx>
        <c:axId val="16293218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629321023"/>
        <c:crosses val="autoZero"/>
        <c:auto val="1"/>
        <c:lblAlgn val="ctr"/>
        <c:lblOffset val="100"/>
        <c:noMultiLvlLbl val="0"/>
      </c:catAx>
      <c:valAx>
        <c:axId val="162932102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dirty="0"/>
                  <a:t>Latino-White ASDR</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62932185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Sheet1!$A$71:$A$80</c:f>
              <c:strCache>
                <c:ptCount val="10"/>
                <c:pt idx="0">
                  <c:v>0-4</c:v>
                </c:pt>
                <c:pt idx="1">
                  <c:v>5-14</c:v>
                </c:pt>
                <c:pt idx="2">
                  <c:v>15-24</c:v>
                </c:pt>
                <c:pt idx="3">
                  <c:v>25-34</c:v>
                </c:pt>
                <c:pt idx="4">
                  <c:v>35-44</c:v>
                </c:pt>
                <c:pt idx="5">
                  <c:v>45-54</c:v>
                </c:pt>
                <c:pt idx="6">
                  <c:v>55-64</c:v>
                </c:pt>
                <c:pt idx="7">
                  <c:v>65-74</c:v>
                </c:pt>
                <c:pt idx="8">
                  <c:v>75-84</c:v>
                </c:pt>
                <c:pt idx="9">
                  <c:v>85+</c:v>
                </c:pt>
              </c:strCache>
            </c:strRef>
          </c:cat>
          <c:val>
            <c:numRef>
              <c:f>Sheet1!$B$71:$B$80</c:f>
              <c:numCache>
                <c:formatCode>General</c:formatCode>
                <c:ptCount val="10"/>
                <c:pt idx="0">
                  <c:v>1.28</c:v>
                </c:pt>
                <c:pt idx="1">
                  <c:v>1.44</c:v>
                </c:pt>
                <c:pt idx="2">
                  <c:v>1.83</c:v>
                </c:pt>
                <c:pt idx="3">
                  <c:v>2.23</c:v>
                </c:pt>
                <c:pt idx="4">
                  <c:v>2.34</c:v>
                </c:pt>
                <c:pt idx="5">
                  <c:v>2.14</c:v>
                </c:pt>
                <c:pt idx="6">
                  <c:v>2.2400000000000002</c:v>
                </c:pt>
                <c:pt idx="7">
                  <c:v>2.14</c:v>
                </c:pt>
                <c:pt idx="8">
                  <c:v>1.62</c:v>
                </c:pt>
                <c:pt idx="9">
                  <c:v>1.1399999999999999</c:v>
                </c:pt>
              </c:numCache>
            </c:numRef>
          </c:val>
          <c:extLst>
            <c:ext xmlns:c16="http://schemas.microsoft.com/office/drawing/2014/chart" uri="{C3380CC4-5D6E-409C-BE32-E72D297353CC}">
              <c16:uniqueId val="{00000000-A49F-451B-B76F-0318547FA609}"/>
            </c:ext>
          </c:extLst>
        </c:ser>
        <c:dLbls>
          <c:dLblPos val="outEnd"/>
          <c:showLegendKey val="0"/>
          <c:showVal val="1"/>
          <c:showCatName val="0"/>
          <c:showSerName val="0"/>
          <c:showPercent val="0"/>
          <c:showBubbleSize val="0"/>
        </c:dLbls>
        <c:gapWidth val="219"/>
        <c:overlap val="-27"/>
        <c:axId val="1903138143"/>
        <c:axId val="1903162687"/>
      </c:barChart>
      <c:catAx>
        <c:axId val="1903138143"/>
        <c:scaling>
          <c:orientation val="minMax"/>
        </c:scaling>
        <c:delete val="0"/>
        <c:axPos val="b"/>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b="1" dirty="0"/>
                  <a:t>January 1, 2020 to October 8, 2022</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03162687"/>
        <c:crosses val="autoZero"/>
        <c:auto val="1"/>
        <c:lblAlgn val="ctr"/>
        <c:lblOffset val="100"/>
        <c:noMultiLvlLbl val="0"/>
      </c:catAx>
      <c:valAx>
        <c:axId val="190316268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b="1" dirty="0"/>
                  <a:t>Ratio of Latino-White COVID-19 ASDR Gap</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031381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737635468955961E-2"/>
          <c:y val="8.7049584225267818E-2"/>
          <c:w val="0.93502363426079149"/>
          <c:h val="0.85399599662397574"/>
        </c:manualLayout>
      </c:layout>
      <c:barChart>
        <c:barDir val="col"/>
        <c:grouping val="clustered"/>
        <c:varyColors val="0"/>
        <c:ser>
          <c:idx val="0"/>
          <c:order val="0"/>
          <c:tx>
            <c:strRef>
              <c:f>Sheet1!$B$59</c:f>
              <c:strCache>
                <c:ptCount val="1"/>
                <c:pt idx="0">
                  <c:v>Sept. 2020</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Sheet1!$A$60:$A$63</c:f>
              <c:strCache>
                <c:ptCount val="4"/>
                <c:pt idx="0">
                  <c:v>Asian</c:v>
                </c:pt>
                <c:pt idx="1">
                  <c:v>American Indian and Alaska Native</c:v>
                </c:pt>
                <c:pt idx="2">
                  <c:v>Black</c:v>
                </c:pt>
                <c:pt idx="3">
                  <c:v>Latino</c:v>
                </c:pt>
              </c:strCache>
            </c:strRef>
          </c:cat>
          <c:val>
            <c:numRef>
              <c:f>Sheet1!$B$60:$B$63</c:f>
              <c:numCache>
                <c:formatCode>General</c:formatCode>
                <c:ptCount val="4"/>
                <c:pt idx="0">
                  <c:v>1.45</c:v>
                </c:pt>
                <c:pt idx="1">
                  <c:v>2.52</c:v>
                </c:pt>
                <c:pt idx="2">
                  <c:v>3.44</c:v>
                </c:pt>
                <c:pt idx="3">
                  <c:v>3.11</c:v>
                </c:pt>
              </c:numCache>
            </c:numRef>
          </c:val>
          <c:extLst>
            <c:ext xmlns:c16="http://schemas.microsoft.com/office/drawing/2014/chart" uri="{C3380CC4-5D6E-409C-BE32-E72D297353CC}">
              <c16:uniqueId val="{00000000-F1EA-4605-AF3E-0BF3CAA39CCD}"/>
            </c:ext>
          </c:extLst>
        </c:ser>
        <c:ser>
          <c:idx val="1"/>
          <c:order val="1"/>
          <c:tx>
            <c:strRef>
              <c:f>Sheet1!$C$59</c:f>
              <c:strCache>
                <c:ptCount val="1"/>
                <c:pt idx="0">
                  <c:v>Apr. 2021</c:v>
                </c:pt>
              </c:strCache>
            </c:strRef>
          </c:tx>
          <c:spPr>
            <a:solidFill>
              <a:srgbClr val="92D050"/>
            </a:solidFill>
            <a:ln>
              <a:solidFill>
                <a:srgbClr val="92D050"/>
              </a:solid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Sheet1!$A$60:$A$63</c:f>
              <c:strCache>
                <c:ptCount val="4"/>
                <c:pt idx="0">
                  <c:v>Asian</c:v>
                </c:pt>
                <c:pt idx="1">
                  <c:v>American Indian and Alaska Native</c:v>
                </c:pt>
                <c:pt idx="2">
                  <c:v>Black</c:v>
                </c:pt>
                <c:pt idx="3">
                  <c:v>Latino</c:v>
                </c:pt>
              </c:strCache>
            </c:strRef>
          </c:cat>
          <c:val>
            <c:numRef>
              <c:f>Sheet1!$C$60:$C$63</c:f>
              <c:numCache>
                <c:formatCode>General</c:formatCode>
                <c:ptCount val="4"/>
                <c:pt idx="0">
                  <c:v>1.04</c:v>
                </c:pt>
                <c:pt idx="1">
                  <c:v>2.4500000000000002</c:v>
                </c:pt>
                <c:pt idx="2">
                  <c:v>1.93</c:v>
                </c:pt>
                <c:pt idx="3">
                  <c:v>2.38</c:v>
                </c:pt>
              </c:numCache>
            </c:numRef>
          </c:val>
          <c:extLst>
            <c:ext xmlns:c16="http://schemas.microsoft.com/office/drawing/2014/chart" uri="{C3380CC4-5D6E-409C-BE32-E72D297353CC}">
              <c16:uniqueId val="{00000001-F1EA-4605-AF3E-0BF3CAA39CCD}"/>
            </c:ext>
          </c:extLst>
        </c:ser>
        <c:ser>
          <c:idx val="2"/>
          <c:order val="2"/>
          <c:tx>
            <c:strRef>
              <c:f>Sheet1!$D$59</c:f>
              <c:strCache>
                <c:ptCount val="1"/>
                <c:pt idx="0">
                  <c:v>Oct. 2021</c:v>
                </c:pt>
              </c:strCache>
            </c:strRef>
          </c:tx>
          <c:spPr>
            <a:solidFill>
              <a:srgbClr val="00B0F0"/>
            </a:solidFill>
            <a:ln>
              <a:solidFill>
                <a:srgbClr val="00B0F0"/>
              </a:solid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Sheet1!$A$60:$A$63</c:f>
              <c:strCache>
                <c:ptCount val="4"/>
                <c:pt idx="0">
                  <c:v>Asian</c:v>
                </c:pt>
                <c:pt idx="1">
                  <c:v>American Indian and Alaska Native</c:v>
                </c:pt>
                <c:pt idx="2">
                  <c:v>Black</c:v>
                </c:pt>
                <c:pt idx="3">
                  <c:v>Latino</c:v>
                </c:pt>
              </c:strCache>
            </c:strRef>
          </c:cat>
          <c:val>
            <c:numRef>
              <c:f>Sheet1!$D$60:$D$63</c:f>
              <c:numCache>
                <c:formatCode>General</c:formatCode>
                <c:ptCount val="4"/>
                <c:pt idx="0">
                  <c:v>0.87</c:v>
                </c:pt>
                <c:pt idx="1">
                  <c:v>2.2400000000000002</c:v>
                </c:pt>
                <c:pt idx="2">
                  <c:v>1.87</c:v>
                </c:pt>
                <c:pt idx="3" formatCode="0.00">
                  <c:v>2.1</c:v>
                </c:pt>
              </c:numCache>
            </c:numRef>
          </c:val>
          <c:extLst>
            <c:ext xmlns:c16="http://schemas.microsoft.com/office/drawing/2014/chart" uri="{C3380CC4-5D6E-409C-BE32-E72D297353CC}">
              <c16:uniqueId val="{00000002-F1EA-4605-AF3E-0BF3CAA39CCD}"/>
            </c:ext>
          </c:extLst>
        </c:ser>
        <c:ser>
          <c:idx val="3"/>
          <c:order val="3"/>
          <c:tx>
            <c:strRef>
              <c:f>Sheet1!$E$59</c:f>
              <c:strCache>
                <c:ptCount val="1"/>
                <c:pt idx="0">
                  <c:v>Oct. 2022</c:v>
                </c:pt>
              </c:strCache>
            </c:strRef>
          </c:tx>
          <c:spPr>
            <a:solidFill>
              <a:srgbClr val="FF0000"/>
            </a:solidFill>
            <a:ln>
              <a:solidFill>
                <a:srgbClr val="FF0000"/>
              </a:solid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Sheet1!$A$60:$A$63</c:f>
              <c:strCache>
                <c:ptCount val="4"/>
                <c:pt idx="0">
                  <c:v>Asian</c:v>
                </c:pt>
                <c:pt idx="1">
                  <c:v>American Indian and Alaska Native</c:v>
                </c:pt>
                <c:pt idx="2">
                  <c:v>Black</c:v>
                </c:pt>
                <c:pt idx="3">
                  <c:v>Latino</c:v>
                </c:pt>
              </c:strCache>
            </c:strRef>
          </c:cat>
          <c:val>
            <c:numRef>
              <c:f>Sheet1!$E$60:$E$63</c:f>
              <c:numCache>
                <c:formatCode>General</c:formatCode>
                <c:ptCount val="4"/>
                <c:pt idx="0">
                  <c:v>0.73</c:v>
                </c:pt>
                <c:pt idx="1">
                  <c:v>2.04</c:v>
                </c:pt>
                <c:pt idx="2">
                  <c:v>1.63</c:v>
                </c:pt>
                <c:pt idx="3">
                  <c:v>1.72</c:v>
                </c:pt>
              </c:numCache>
            </c:numRef>
          </c:val>
          <c:extLst>
            <c:ext xmlns:c16="http://schemas.microsoft.com/office/drawing/2014/chart" uri="{C3380CC4-5D6E-409C-BE32-E72D297353CC}">
              <c16:uniqueId val="{00000003-F1EA-4605-AF3E-0BF3CAA39CCD}"/>
            </c:ext>
          </c:extLst>
        </c:ser>
        <c:dLbls>
          <c:dLblPos val="outEnd"/>
          <c:showLegendKey val="0"/>
          <c:showVal val="1"/>
          <c:showCatName val="0"/>
          <c:showSerName val="0"/>
          <c:showPercent val="0"/>
          <c:showBubbleSize val="0"/>
        </c:dLbls>
        <c:gapWidth val="219"/>
        <c:overlap val="-27"/>
        <c:axId val="1422639647"/>
        <c:axId val="1422618847"/>
      </c:barChart>
      <c:catAx>
        <c:axId val="14226396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422618847"/>
        <c:crosses val="autoZero"/>
        <c:auto val="1"/>
        <c:lblAlgn val="ctr"/>
        <c:lblOffset val="100"/>
        <c:noMultiLvlLbl val="0"/>
      </c:catAx>
      <c:valAx>
        <c:axId val="142261884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dirty="0"/>
                  <a:t>Ratio of COVID-19 AADR Relative</a:t>
                </a:r>
                <a:r>
                  <a:rPr lang="en-US" sz="1400" b="1" baseline="0" dirty="0"/>
                  <a:t> to </a:t>
                </a:r>
                <a:r>
                  <a:rPr lang="en-US" sz="1400" b="1" dirty="0"/>
                  <a:t>Whites</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2263964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7122703412073491E-2"/>
          <c:y val="5.5555555555555552E-2"/>
          <c:w val="0.87232174103237092"/>
          <c:h val="0.63405803441236508"/>
        </c:manualLayout>
      </c:layout>
      <c:barChart>
        <c:barDir val="col"/>
        <c:grouping val="percentStacked"/>
        <c:varyColors val="0"/>
        <c:ser>
          <c:idx val="0"/>
          <c:order val="0"/>
          <c:tx>
            <c:strRef>
              <c:f>Sheet1!$A$32</c:f>
              <c:strCache>
                <c:ptCount val="1"/>
                <c:pt idx="0">
                  <c:v>Less than 50</c:v>
                </c:pt>
              </c:strCache>
            </c:strRef>
          </c:tx>
          <c:spPr>
            <a:solidFill>
              <a:srgbClr val="FFFF00"/>
            </a:solidFill>
            <a:ln>
              <a:solidFill>
                <a:srgbClr val="FFFF00"/>
              </a:solidFill>
            </a:ln>
            <a:effectLst/>
          </c:spPr>
          <c:invertIfNegative val="0"/>
          <c:dLbls>
            <c:dLbl>
              <c:idx val="0"/>
              <c:layout>
                <c:manualLayout>
                  <c:x val="0"/>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189-43C7-97E8-AEA13E1E29F4}"/>
                </c:ext>
              </c:extLst>
            </c:dLbl>
            <c:dLbl>
              <c:idx val="1"/>
              <c:layout>
                <c:manualLayout>
                  <c:x val="0"/>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189-43C7-97E8-AEA13E1E29F4}"/>
                </c:ext>
              </c:extLst>
            </c:dLbl>
            <c:dLbl>
              <c:idx val="2"/>
              <c:layout>
                <c:manualLayout>
                  <c:x val="0"/>
                  <c:y val="4.6296296296295444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189-43C7-97E8-AEA13E1E29F4}"/>
                </c:ext>
              </c:extLst>
            </c:dLbl>
            <c:dLbl>
              <c:idx val="3"/>
              <c:layout>
                <c:manualLayout>
                  <c:x val="-1.0185067526415994E-16"/>
                  <c:y val="1.388888888888880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189-43C7-97E8-AEA13E1E29F4}"/>
                </c:ext>
              </c:extLst>
            </c:dLbl>
            <c:dLbl>
              <c:idx val="4"/>
              <c:layout>
                <c:manualLayout>
                  <c:x val="-2.0370135052831988E-16"/>
                  <c:y val="1.388888888888888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189-43C7-97E8-AEA13E1E29F4}"/>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Sheet1!$B$31:$F$31</c:f>
              <c:strCache>
                <c:ptCount val="5"/>
                <c:pt idx="0">
                  <c:v>Latino</c:v>
                </c:pt>
                <c:pt idx="1">
                  <c:v>Black</c:v>
                </c:pt>
                <c:pt idx="2">
                  <c:v>American Indian and Alaska Native</c:v>
                </c:pt>
                <c:pt idx="3">
                  <c:v>Asian</c:v>
                </c:pt>
                <c:pt idx="4">
                  <c:v>White</c:v>
                </c:pt>
              </c:strCache>
            </c:strRef>
          </c:cat>
          <c:val>
            <c:numRef>
              <c:f>Sheet1!$B$32:$F$32</c:f>
              <c:numCache>
                <c:formatCode>0.0</c:formatCode>
                <c:ptCount val="5"/>
                <c:pt idx="0">
                  <c:v>13.7</c:v>
                </c:pt>
                <c:pt idx="1">
                  <c:v>10.4</c:v>
                </c:pt>
                <c:pt idx="2">
                  <c:v>16.100000000000001</c:v>
                </c:pt>
                <c:pt idx="3">
                  <c:v>6.3</c:v>
                </c:pt>
                <c:pt idx="4">
                  <c:v>4.0999999999999996</c:v>
                </c:pt>
              </c:numCache>
            </c:numRef>
          </c:val>
          <c:extLst>
            <c:ext xmlns:c16="http://schemas.microsoft.com/office/drawing/2014/chart" uri="{C3380CC4-5D6E-409C-BE32-E72D297353CC}">
              <c16:uniqueId val="{00000005-E189-43C7-97E8-AEA13E1E29F4}"/>
            </c:ext>
          </c:extLst>
        </c:ser>
        <c:ser>
          <c:idx val="1"/>
          <c:order val="1"/>
          <c:tx>
            <c:strRef>
              <c:f>Sheet1!$A$33</c:f>
              <c:strCache>
                <c:ptCount val="1"/>
                <c:pt idx="0">
                  <c:v>50-64</c:v>
                </c:pt>
              </c:strCache>
            </c:strRef>
          </c:tx>
          <c:spPr>
            <a:solidFill>
              <a:srgbClr val="92D050"/>
            </a:solidFill>
            <a:ln>
              <a:solidFill>
                <a:srgbClr val="92D050"/>
              </a:solid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Sheet1!$B$31:$F$31</c:f>
              <c:strCache>
                <c:ptCount val="5"/>
                <c:pt idx="0">
                  <c:v>Latino</c:v>
                </c:pt>
                <c:pt idx="1">
                  <c:v>Black</c:v>
                </c:pt>
                <c:pt idx="2">
                  <c:v>American Indian and Alaska Native</c:v>
                </c:pt>
                <c:pt idx="3">
                  <c:v>Asian</c:v>
                </c:pt>
                <c:pt idx="4">
                  <c:v>White</c:v>
                </c:pt>
              </c:strCache>
            </c:strRef>
          </c:cat>
          <c:val>
            <c:numRef>
              <c:f>Sheet1!$B$33:$F$33</c:f>
              <c:numCache>
                <c:formatCode>0.0</c:formatCode>
                <c:ptCount val="5"/>
                <c:pt idx="0">
                  <c:v>26.8</c:v>
                </c:pt>
                <c:pt idx="1">
                  <c:v>24.8</c:v>
                </c:pt>
                <c:pt idx="2">
                  <c:v>28.5</c:v>
                </c:pt>
                <c:pt idx="3">
                  <c:v>16.600000000000001</c:v>
                </c:pt>
                <c:pt idx="4">
                  <c:v>14.8</c:v>
                </c:pt>
              </c:numCache>
            </c:numRef>
          </c:val>
          <c:extLst>
            <c:ext xmlns:c16="http://schemas.microsoft.com/office/drawing/2014/chart" uri="{C3380CC4-5D6E-409C-BE32-E72D297353CC}">
              <c16:uniqueId val="{00000006-E189-43C7-97E8-AEA13E1E29F4}"/>
            </c:ext>
          </c:extLst>
        </c:ser>
        <c:ser>
          <c:idx val="2"/>
          <c:order val="2"/>
          <c:tx>
            <c:strRef>
              <c:f>Sheet1!$A$34</c:f>
              <c:strCache>
                <c:ptCount val="1"/>
                <c:pt idx="0">
                  <c:v>65 and older</c:v>
                </c:pt>
              </c:strCache>
            </c:strRef>
          </c:tx>
          <c:spPr>
            <a:solidFill>
              <a:srgbClr val="00B0F0"/>
            </a:solidFill>
            <a:ln>
              <a:solidFill>
                <a:srgbClr val="00B0F0"/>
              </a:solid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Sheet1!$B$31:$F$31</c:f>
              <c:strCache>
                <c:ptCount val="5"/>
                <c:pt idx="0">
                  <c:v>Latino</c:v>
                </c:pt>
                <c:pt idx="1">
                  <c:v>Black</c:v>
                </c:pt>
                <c:pt idx="2">
                  <c:v>American Indian and Alaska Native</c:v>
                </c:pt>
                <c:pt idx="3">
                  <c:v>Asian</c:v>
                </c:pt>
                <c:pt idx="4">
                  <c:v>White</c:v>
                </c:pt>
              </c:strCache>
            </c:strRef>
          </c:cat>
          <c:val>
            <c:numRef>
              <c:f>Sheet1!$B$34:$F$34</c:f>
              <c:numCache>
                <c:formatCode>0.0</c:formatCode>
                <c:ptCount val="5"/>
                <c:pt idx="0">
                  <c:v>59.5</c:v>
                </c:pt>
                <c:pt idx="1">
                  <c:v>64.8</c:v>
                </c:pt>
                <c:pt idx="2">
                  <c:v>55.4</c:v>
                </c:pt>
                <c:pt idx="3">
                  <c:v>77.099999999999994</c:v>
                </c:pt>
                <c:pt idx="4">
                  <c:v>81.2</c:v>
                </c:pt>
              </c:numCache>
            </c:numRef>
          </c:val>
          <c:extLst>
            <c:ext xmlns:c16="http://schemas.microsoft.com/office/drawing/2014/chart" uri="{C3380CC4-5D6E-409C-BE32-E72D297353CC}">
              <c16:uniqueId val="{00000007-E189-43C7-97E8-AEA13E1E29F4}"/>
            </c:ext>
          </c:extLst>
        </c:ser>
        <c:dLbls>
          <c:dLblPos val="ctr"/>
          <c:showLegendKey val="0"/>
          <c:showVal val="1"/>
          <c:showCatName val="0"/>
          <c:showSerName val="0"/>
          <c:showPercent val="0"/>
          <c:showBubbleSize val="0"/>
        </c:dLbls>
        <c:gapWidth val="150"/>
        <c:overlap val="100"/>
        <c:axId val="10379791"/>
        <c:axId val="10381455"/>
      </c:barChart>
      <c:catAx>
        <c:axId val="103797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381455"/>
        <c:crosses val="autoZero"/>
        <c:auto val="1"/>
        <c:lblAlgn val="ctr"/>
        <c:lblOffset val="100"/>
        <c:noMultiLvlLbl val="0"/>
      </c:catAx>
      <c:valAx>
        <c:axId val="1038145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b="1" dirty="0"/>
                  <a:t>Pct. of COVID-19 Deaths</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3797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58B6C0">
        <a:lumMod val="40000"/>
        <a:lumOff val="60000"/>
      </a:srgbClr>
    </a:solidFill>
    <a:ln>
      <a:noFill/>
    </a:ln>
    <a:effectLst/>
  </c:spPr>
  <c:txPr>
    <a:bodyPr/>
    <a:lstStyle/>
    <a:p>
      <a:pPr>
        <a:defRPr sz="1800"/>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chemeClr val="accent1"/>
            </a:solidFill>
            <a:ln>
              <a:noFill/>
            </a:ln>
            <a:effectLst/>
          </c:spPr>
          <c:invertIfNegative val="0"/>
          <c:dLbls>
            <c:dLbl>
              <c:idx val="0"/>
              <c:layout>
                <c:manualLayout>
                  <c:x val="0"/>
                  <c:y val="-2.528089887640449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7DA-4486-99F3-F8F891350FB2}"/>
                </c:ext>
              </c:extLst>
            </c:dLbl>
            <c:dLbl>
              <c:idx val="1"/>
              <c:delete val="1"/>
              <c:extLst>
                <c:ext xmlns:c15="http://schemas.microsoft.com/office/drawing/2012/chart" uri="{CE6537A1-D6FC-4f65-9D91-7224C49458BB}"/>
                <c:ext xmlns:c16="http://schemas.microsoft.com/office/drawing/2014/chart" uri="{C3380CC4-5D6E-409C-BE32-E72D297353CC}">
                  <c16:uniqueId val="{00000000-D5D7-48D3-AB4D-218A1977982C}"/>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Sheet1!$A$87:$A$94</c:f>
              <c:strCache>
                <c:ptCount val="8"/>
                <c:pt idx="0">
                  <c:v>TOTAL</c:v>
                </c:pt>
                <c:pt idx="2">
                  <c:v>Latino</c:v>
                </c:pt>
                <c:pt idx="3">
                  <c:v>White</c:v>
                </c:pt>
                <c:pt idx="4">
                  <c:v>Black</c:v>
                </c:pt>
                <c:pt idx="5">
                  <c:v>AIAN</c:v>
                </c:pt>
                <c:pt idx="6">
                  <c:v>Asian</c:v>
                </c:pt>
                <c:pt idx="7">
                  <c:v>Other</c:v>
                </c:pt>
              </c:strCache>
            </c:strRef>
          </c:cat>
          <c:val>
            <c:numRef>
              <c:f>Sheet1!$E$87:$E$94</c:f>
              <c:numCache>
                <c:formatCode>0.0</c:formatCode>
                <c:ptCount val="8"/>
                <c:pt idx="0">
                  <c:v>48.409526247247015</c:v>
                </c:pt>
                <c:pt idx="1">
                  <c:v>0</c:v>
                </c:pt>
                <c:pt idx="2">
                  <c:v>30.826093824040434</c:v>
                </c:pt>
                <c:pt idx="3">
                  <c:v>56.669982919028925</c:v>
                </c:pt>
                <c:pt idx="4">
                  <c:v>38.776993162042814</c:v>
                </c:pt>
                <c:pt idx="5">
                  <c:v>47.309216413140739</c:v>
                </c:pt>
                <c:pt idx="6">
                  <c:v>32.646433869221823</c:v>
                </c:pt>
                <c:pt idx="7">
                  <c:v>54.677498769079271</c:v>
                </c:pt>
              </c:numCache>
            </c:numRef>
          </c:val>
          <c:extLst>
            <c:ext xmlns:c16="http://schemas.microsoft.com/office/drawing/2014/chart" uri="{C3380CC4-5D6E-409C-BE32-E72D297353CC}">
              <c16:uniqueId val="{00000001-D5D7-48D3-AB4D-218A1977982C}"/>
            </c:ext>
          </c:extLst>
        </c:ser>
        <c:dLbls>
          <c:dLblPos val="outEnd"/>
          <c:showLegendKey val="0"/>
          <c:showVal val="1"/>
          <c:showCatName val="0"/>
          <c:showSerName val="0"/>
          <c:showPercent val="0"/>
          <c:showBubbleSize val="0"/>
        </c:dLbls>
        <c:gapWidth val="219"/>
        <c:overlap val="-27"/>
        <c:axId val="1549571295"/>
        <c:axId val="1549561727"/>
      </c:barChart>
      <c:catAx>
        <c:axId val="15495712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549561727"/>
        <c:crosses val="autoZero"/>
        <c:auto val="1"/>
        <c:lblAlgn val="ctr"/>
        <c:lblOffset val="100"/>
        <c:noMultiLvlLbl val="0"/>
      </c:catAx>
      <c:valAx>
        <c:axId val="154956172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dirty="0"/>
                  <a:t>Pct. change in COVID-19 deaths</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5495712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ACFF-4F51-93F4-EE63163C70FD}"/>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Sheet1!$A$105:$A$112</c:f>
              <c:strCache>
                <c:ptCount val="8"/>
                <c:pt idx="0">
                  <c:v>TOTAL</c:v>
                </c:pt>
                <c:pt idx="2">
                  <c:v>Latino</c:v>
                </c:pt>
                <c:pt idx="3">
                  <c:v>White</c:v>
                </c:pt>
                <c:pt idx="4">
                  <c:v>Black</c:v>
                </c:pt>
                <c:pt idx="5">
                  <c:v>AIAN</c:v>
                </c:pt>
                <c:pt idx="6">
                  <c:v>Asian</c:v>
                </c:pt>
                <c:pt idx="7">
                  <c:v>Other</c:v>
                </c:pt>
              </c:strCache>
            </c:strRef>
          </c:cat>
          <c:val>
            <c:numRef>
              <c:f>Sheet1!$E$105:$E$112</c:f>
              <c:numCache>
                <c:formatCode>0.0</c:formatCode>
                <c:ptCount val="8"/>
                <c:pt idx="0">
                  <c:v>28.227841794893294</c:v>
                </c:pt>
                <c:pt idx="1">
                  <c:v>0</c:v>
                </c:pt>
                <c:pt idx="2">
                  <c:v>18.145638684829898</c:v>
                </c:pt>
                <c:pt idx="3">
                  <c:v>32.169245862938524</c:v>
                </c:pt>
                <c:pt idx="4">
                  <c:v>24.334159634758077</c:v>
                </c:pt>
                <c:pt idx="5">
                  <c:v>23.727721709254883</c:v>
                </c:pt>
                <c:pt idx="6">
                  <c:v>23.005427912855975</c:v>
                </c:pt>
                <c:pt idx="7">
                  <c:v>29.386326194398681</c:v>
                </c:pt>
              </c:numCache>
            </c:numRef>
          </c:val>
          <c:extLst>
            <c:ext xmlns:c16="http://schemas.microsoft.com/office/drawing/2014/chart" uri="{C3380CC4-5D6E-409C-BE32-E72D297353CC}">
              <c16:uniqueId val="{00000001-ACFF-4F51-93F4-EE63163C70FD}"/>
            </c:ext>
          </c:extLst>
        </c:ser>
        <c:dLbls>
          <c:dLblPos val="outEnd"/>
          <c:showLegendKey val="0"/>
          <c:showVal val="1"/>
          <c:showCatName val="0"/>
          <c:showSerName val="0"/>
          <c:showPercent val="0"/>
          <c:showBubbleSize val="0"/>
        </c:dLbls>
        <c:gapWidth val="219"/>
        <c:overlap val="-27"/>
        <c:axId val="1555643247"/>
        <c:axId val="1555629519"/>
      </c:barChart>
      <c:catAx>
        <c:axId val="15556432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555629519"/>
        <c:crosses val="autoZero"/>
        <c:auto val="1"/>
        <c:lblAlgn val="ctr"/>
        <c:lblOffset val="100"/>
        <c:noMultiLvlLbl val="0"/>
      </c:catAx>
      <c:valAx>
        <c:axId val="15556295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dirty="0"/>
                  <a:t>Pct. </a:t>
                </a:r>
                <a:r>
                  <a:rPr lang="en-US" sz="1600" b="1" dirty="0"/>
                  <a:t>Change</a:t>
                </a:r>
                <a:r>
                  <a:rPr lang="en-US" sz="1600" dirty="0"/>
                  <a:t> in COVID-19 deaths</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5556432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24FFCF53-A5CC-4F5A-BFD5-5072A3BAE6EC}" type="datetimeFigureOut">
              <a:rPr lang="en-US" smtClean="0"/>
              <a:t>10/19/2022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C97BEEE1-B55B-4A1C-BA40-59A771698381}" type="slidenum">
              <a:rPr lang="en-US" smtClean="0"/>
              <a:t>‹#›</a:t>
            </a:fld>
            <a:endParaRPr lang="en-US" dirty="0"/>
          </a:p>
        </p:txBody>
      </p:sp>
    </p:spTree>
    <p:extLst>
      <p:ext uri="{BB962C8B-B14F-4D97-AF65-F5344CB8AC3E}">
        <p14:creationId xmlns:p14="http://schemas.microsoft.com/office/powerpoint/2010/main" val="895386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51D146-3CE0-E348-AE6B-17D5FA6F9713}" type="slidenum">
              <a:rPr lang="en-US" smtClean="0"/>
              <a:t>18</a:t>
            </a:fld>
            <a:endParaRPr lang="en-US" dirty="0"/>
          </a:p>
        </p:txBody>
      </p:sp>
    </p:spTree>
    <p:extLst>
      <p:ext uri="{BB962C8B-B14F-4D97-AF65-F5344CB8AC3E}">
        <p14:creationId xmlns:p14="http://schemas.microsoft.com/office/powerpoint/2010/main" val="807608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51D146-3CE0-E348-AE6B-17D5FA6F9713}" type="slidenum">
              <a:rPr lang="en-US" smtClean="0"/>
              <a:t>19</a:t>
            </a:fld>
            <a:endParaRPr lang="en-US" dirty="0"/>
          </a:p>
        </p:txBody>
      </p:sp>
    </p:spTree>
    <p:extLst>
      <p:ext uri="{BB962C8B-B14F-4D97-AF65-F5344CB8AC3E}">
        <p14:creationId xmlns:p14="http://schemas.microsoft.com/office/powerpoint/2010/main" val="3723227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51D146-3CE0-E348-AE6B-17D5FA6F9713}" type="slidenum">
              <a:rPr lang="en-US" smtClean="0"/>
              <a:t>20</a:t>
            </a:fld>
            <a:endParaRPr lang="en-US" dirty="0"/>
          </a:p>
        </p:txBody>
      </p:sp>
    </p:spTree>
    <p:extLst>
      <p:ext uri="{BB962C8B-B14F-4D97-AF65-F5344CB8AC3E}">
        <p14:creationId xmlns:p14="http://schemas.microsoft.com/office/powerpoint/2010/main" val="13689651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8C30DFA-9969-44B6-B624-B3ECEA45E510}" type="datetimeFigureOut">
              <a:rPr lang="en-US" smtClean="0"/>
              <a:t>10/19/2022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A5B2CC4-E880-4F40-B1BD-6C35015607E6}" type="slidenum">
              <a:rPr lang="en-US" smtClean="0"/>
              <a:t>‹#›</a:t>
            </a:fld>
            <a:endParaRPr lang="en-US" dirty="0"/>
          </a:p>
        </p:txBody>
      </p:sp>
    </p:spTree>
    <p:extLst>
      <p:ext uri="{BB962C8B-B14F-4D97-AF65-F5344CB8AC3E}">
        <p14:creationId xmlns:p14="http://schemas.microsoft.com/office/powerpoint/2010/main" val="3050567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C30DFA-9969-44B6-B624-B3ECEA45E510}" type="datetimeFigureOut">
              <a:rPr lang="en-US" smtClean="0"/>
              <a:t>10/19/2022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A5B2CC4-E880-4F40-B1BD-6C35015607E6}" type="slidenum">
              <a:rPr lang="en-US" smtClean="0"/>
              <a:t>‹#›</a:t>
            </a:fld>
            <a:endParaRPr lang="en-US" dirty="0"/>
          </a:p>
        </p:txBody>
      </p:sp>
    </p:spTree>
    <p:extLst>
      <p:ext uri="{BB962C8B-B14F-4D97-AF65-F5344CB8AC3E}">
        <p14:creationId xmlns:p14="http://schemas.microsoft.com/office/powerpoint/2010/main" val="2166223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C30DFA-9969-44B6-B624-B3ECEA45E510}" type="datetimeFigureOut">
              <a:rPr lang="en-US" smtClean="0"/>
              <a:t>10/19/2022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A5B2CC4-E880-4F40-B1BD-6C35015607E6}" type="slidenum">
              <a:rPr lang="en-US" smtClean="0"/>
              <a:t>‹#›</a:t>
            </a:fld>
            <a:endParaRPr lang="en-US" dirty="0"/>
          </a:p>
        </p:txBody>
      </p:sp>
    </p:spTree>
    <p:extLst>
      <p:ext uri="{BB962C8B-B14F-4D97-AF65-F5344CB8AC3E}">
        <p14:creationId xmlns:p14="http://schemas.microsoft.com/office/powerpoint/2010/main" val="3986863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C30DFA-9969-44B6-B624-B3ECEA45E510}" type="datetimeFigureOut">
              <a:rPr lang="en-US" smtClean="0"/>
              <a:t>10/19/2022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A5B2CC4-E880-4F40-B1BD-6C35015607E6}" type="slidenum">
              <a:rPr lang="en-US" smtClean="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42138242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C30DFA-9969-44B6-B624-B3ECEA45E510}" type="datetimeFigureOut">
              <a:rPr lang="en-US" smtClean="0"/>
              <a:t>10/19/2022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A5B2CC4-E880-4F40-B1BD-6C35015607E6}" type="slidenum">
              <a:rPr lang="en-US" smtClean="0"/>
              <a:t>‹#›</a:t>
            </a:fld>
            <a:endParaRPr lang="en-US" dirty="0"/>
          </a:p>
        </p:txBody>
      </p:sp>
    </p:spTree>
    <p:extLst>
      <p:ext uri="{BB962C8B-B14F-4D97-AF65-F5344CB8AC3E}">
        <p14:creationId xmlns:p14="http://schemas.microsoft.com/office/powerpoint/2010/main" val="17692530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8C30DFA-9969-44B6-B624-B3ECEA45E510}" type="datetimeFigureOut">
              <a:rPr lang="en-US" smtClean="0"/>
              <a:t>10/19/2022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A5B2CC4-E880-4F40-B1BD-6C35015607E6}" type="slidenum">
              <a:rPr lang="en-US" smtClean="0"/>
              <a:t>‹#›</a:t>
            </a:fld>
            <a:endParaRPr lang="en-US" dirty="0"/>
          </a:p>
        </p:txBody>
      </p:sp>
    </p:spTree>
    <p:extLst>
      <p:ext uri="{BB962C8B-B14F-4D97-AF65-F5344CB8AC3E}">
        <p14:creationId xmlns:p14="http://schemas.microsoft.com/office/powerpoint/2010/main" val="30130920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8C30DFA-9969-44B6-B624-B3ECEA45E510}" type="datetimeFigureOut">
              <a:rPr lang="en-US" smtClean="0"/>
              <a:t>10/19/2022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A5B2CC4-E880-4F40-B1BD-6C35015607E6}" type="slidenum">
              <a:rPr lang="en-US" smtClean="0"/>
              <a:t>‹#›</a:t>
            </a:fld>
            <a:endParaRPr lang="en-US" dirty="0"/>
          </a:p>
        </p:txBody>
      </p:sp>
    </p:spTree>
    <p:extLst>
      <p:ext uri="{BB962C8B-B14F-4D97-AF65-F5344CB8AC3E}">
        <p14:creationId xmlns:p14="http://schemas.microsoft.com/office/powerpoint/2010/main" val="37051323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C30DFA-9969-44B6-B624-B3ECEA45E510}" type="datetimeFigureOut">
              <a:rPr lang="en-US" smtClean="0"/>
              <a:t>10/19/2022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5B2CC4-E880-4F40-B1BD-6C35015607E6}" type="slidenum">
              <a:rPr lang="en-US" smtClean="0"/>
              <a:t>‹#›</a:t>
            </a:fld>
            <a:endParaRPr lang="en-US" dirty="0"/>
          </a:p>
        </p:txBody>
      </p:sp>
    </p:spTree>
    <p:extLst>
      <p:ext uri="{BB962C8B-B14F-4D97-AF65-F5344CB8AC3E}">
        <p14:creationId xmlns:p14="http://schemas.microsoft.com/office/powerpoint/2010/main" val="24200997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B8C30DFA-9969-44B6-B624-B3ECEA45E510}" type="datetimeFigureOut">
              <a:rPr lang="en-US" smtClean="0"/>
              <a:t>10/19/2022</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A5B2CC4-E880-4F40-B1BD-6C35015607E6}" type="slidenum">
              <a:rPr lang="en-US" smtClean="0"/>
              <a:t>‹#›</a:t>
            </a:fld>
            <a:endParaRPr lang="en-US" dirty="0"/>
          </a:p>
        </p:txBody>
      </p:sp>
    </p:spTree>
    <p:extLst>
      <p:ext uri="{BB962C8B-B14F-4D97-AF65-F5344CB8AC3E}">
        <p14:creationId xmlns:p14="http://schemas.microsoft.com/office/powerpoint/2010/main" val="742122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C30DFA-9969-44B6-B624-B3ECEA45E510}" type="datetimeFigureOut">
              <a:rPr lang="en-US" smtClean="0"/>
              <a:t>10/19/2022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5B2CC4-E880-4F40-B1BD-6C35015607E6}" type="slidenum">
              <a:rPr lang="en-US" smtClean="0"/>
              <a:t>‹#›</a:t>
            </a:fld>
            <a:endParaRPr lang="en-US" dirty="0"/>
          </a:p>
        </p:txBody>
      </p:sp>
    </p:spTree>
    <p:extLst>
      <p:ext uri="{BB962C8B-B14F-4D97-AF65-F5344CB8AC3E}">
        <p14:creationId xmlns:p14="http://schemas.microsoft.com/office/powerpoint/2010/main" val="2622333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C30DFA-9969-44B6-B624-B3ECEA45E510}" type="datetimeFigureOut">
              <a:rPr lang="en-US" smtClean="0"/>
              <a:t>10/19/2022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A5B2CC4-E880-4F40-B1BD-6C35015607E6}" type="slidenum">
              <a:rPr lang="en-US" smtClean="0"/>
              <a:t>‹#›</a:t>
            </a:fld>
            <a:endParaRPr lang="en-US" dirty="0"/>
          </a:p>
        </p:txBody>
      </p:sp>
    </p:spTree>
    <p:extLst>
      <p:ext uri="{BB962C8B-B14F-4D97-AF65-F5344CB8AC3E}">
        <p14:creationId xmlns:p14="http://schemas.microsoft.com/office/powerpoint/2010/main" val="1881567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8C30DFA-9969-44B6-B624-B3ECEA45E510}" type="datetimeFigureOut">
              <a:rPr lang="en-US" smtClean="0"/>
              <a:t>10/19/2022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5B2CC4-E880-4F40-B1BD-6C35015607E6}" type="slidenum">
              <a:rPr lang="en-US" smtClean="0"/>
              <a:t>‹#›</a:t>
            </a:fld>
            <a:endParaRPr lang="en-US" dirty="0"/>
          </a:p>
        </p:txBody>
      </p:sp>
    </p:spTree>
    <p:extLst>
      <p:ext uri="{BB962C8B-B14F-4D97-AF65-F5344CB8AC3E}">
        <p14:creationId xmlns:p14="http://schemas.microsoft.com/office/powerpoint/2010/main" val="3638417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8C30DFA-9969-44B6-B624-B3ECEA45E510}" type="datetimeFigureOut">
              <a:rPr lang="en-US" smtClean="0"/>
              <a:t>10/19/2022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A5B2CC4-E880-4F40-B1BD-6C35015607E6}" type="slidenum">
              <a:rPr lang="en-US" smtClean="0"/>
              <a:t>‹#›</a:t>
            </a:fld>
            <a:endParaRPr lang="en-US" dirty="0"/>
          </a:p>
        </p:txBody>
      </p:sp>
    </p:spTree>
    <p:extLst>
      <p:ext uri="{BB962C8B-B14F-4D97-AF65-F5344CB8AC3E}">
        <p14:creationId xmlns:p14="http://schemas.microsoft.com/office/powerpoint/2010/main" val="2437597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8C30DFA-9969-44B6-B624-B3ECEA45E510}" type="datetimeFigureOut">
              <a:rPr lang="en-US" smtClean="0"/>
              <a:t>10/19/2022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A5B2CC4-E880-4F40-B1BD-6C35015607E6}" type="slidenum">
              <a:rPr lang="en-US" smtClean="0"/>
              <a:t>‹#›</a:t>
            </a:fld>
            <a:endParaRPr lang="en-US" dirty="0"/>
          </a:p>
        </p:txBody>
      </p:sp>
    </p:spTree>
    <p:extLst>
      <p:ext uri="{BB962C8B-B14F-4D97-AF65-F5344CB8AC3E}">
        <p14:creationId xmlns:p14="http://schemas.microsoft.com/office/powerpoint/2010/main" val="3396510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B8C30DFA-9969-44B6-B624-B3ECEA45E510}" type="datetimeFigureOut">
              <a:rPr lang="en-US" smtClean="0"/>
              <a:t>10/19/2022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A5B2CC4-E880-4F40-B1BD-6C35015607E6}" type="slidenum">
              <a:rPr lang="en-US" smtClean="0"/>
              <a:t>‹#›</a:t>
            </a:fld>
            <a:endParaRPr lang="en-US" dirty="0"/>
          </a:p>
        </p:txBody>
      </p:sp>
    </p:spTree>
    <p:extLst>
      <p:ext uri="{BB962C8B-B14F-4D97-AF65-F5344CB8AC3E}">
        <p14:creationId xmlns:p14="http://schemas.microsoft.com/office/powerpoint/2010/main" val="3617700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C30DFA-9969-44B6-B624-B3ECEA45E510}" type="datetimeFigureOut">
              <a:rPr lang="en-US" smtClean="0"/>
              <a:t>10/19/2022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5B2CC4-E880-4F40-B1BD-6C35015607E6}" type="slidenum">
              <a:rPr lang="en-US" smtClean="0"/>
              <a:t>‹#›</a:t>
            </a:fld>
            <a:endParaRPr lang="en-US" dirty="0"/>
          </a:p>
        </p:txBody>
      </p:sp>
    </p:spTree>
    <p:extLst>
      <p:ext uri="{BB962C8B-B14F-4D97-AF65-F5344CB8AC3E}">
        <p14:creationId xmlns:p14="http://schemas.microsoft.com/office/powerpoint/2010/main" val="2183727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C30DFA-9969-44B6-B624-B3ECEA45E510}" type="datetimeFigureOut">
              <a:rPr lang="en-US" smtClean="0"/>
              <a:t>10/19/2022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5B2CC4-E880-4F40-B1BD-6C35015607E6}" type="slidenum">
              <a:rPr lang="en-US" smtClean="0"/>
              <a:t>‹#›</a:t>
            </a:fld>
            <a:endParaRPr lang="en-US" dirty="0"/>
          </a:p>
        </p:txBody>
      </p:sp>
    </p:spTree>
    <p:extLst>
      <p:ext uri="{BB962C8B-B14F-4D97-AF65-F5344CB8AC3E}">
        <p14:creationId xmlns:p14="http://schemas.microsoft.com/office/powerpoint/2010/main" val="412972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8C30DFA-9969-44B6-B624-B3ECEA45E510}" type="datetimeFigureOut">
              <a:rPr lang="en-US" smtClean="0"/>
              <a:t>10/19/2022</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A5B2CC4-E880-4F40-B1BD-6C35015607E6}" type="slidenum">
              <a:rPr lang="en-US" smtClean="0"/>
              <a:t>‹#›</a:t>
            </a:fld>
            <a:endParaRPr lang="en-US" dirty="0"/>
          </a:p>
        </p:txBody>
      </p:sp>
    </p:spTree>
    <p:extLst>
      <p:ext uri="{BB962C8B-B14F-4D97-AF65-F5344CB8AC3E}">
        <p14:creationId xmlns:p14="http://schemas.microsoft.com/office/powerpoint/2010/main" val="581321291"/>
      </p:ext>
    </p:extLst>
  </p:cSld>
  <p:clrMap bg1="dk1" tx1="lt1" bg2="dk2" tx2="lt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 id="2147483851"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4.jpe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hyperlink" Target="https://www.cdc.gov/nchs/nvss/vsrr/covid19/health_disparities.htm" TargetMode="External"/><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hyperlink" Target="https://covidtracking.com/race" TargetMode="External"/><Relationship Id="rId5" Type="http://schemas.openxmlformats.org/officeDocument/2006/relationships/hyperlink" Target="https://covidtracking.com/" TargetMode="Externa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B5C15-06B4-4134-8329-70EAF406AE31}"/>
              </a:ext>
            </a:extLst>
          </p:cNvPr>
          <p:cNvSpPr>
            <a:spLocks noGrp="1"/>
          </p:cNvSpPr>
          <p:nvPr>
            <p:ph type="ctrTitle"/>
          </p:nvPr>
        </p:nvSpPr>
        <p:spPr/>
        <p:txBody>
          <a:bodyPr/>
          <a:lstStyle/>
          <a:p>
            <a:pPr algn="ctr"/>
            <a:r>
              <a:rPr lang="en-US" sz="3200" dirty="0"/>
              <a:t>Reflections of Race/Ethnic </a:t>
            </a:r>
            <a:br>
              <a:rPr lang="en-US" sz="3200" dirty="0"/>
            </a:br>
            <a:r>
              <a:rPr lang="en-US" sz="3200" dirty="0"/>
              <a:t>Variations in COVID-19: A Moving </a:t>
            </a:r>
            <a:br>
              <a:rPr lang="en-US" sz="3200" dirty="0"/>
            </a:br>
            <a:r>
              <a:rPr lang="en-US" sz="3200" dirty="0"/>
              <a:t>Portrait</a:t>
            </a:r>
          </a:p>
        </p:txBody>
      </p:sp>
      <p:sp>
        <p:nvSpPr>
          <p:cNvPr id="3" name="Subtitle 2">
            <a:extLst>
              <a:ext uri="{FF2B5EF4-FFF2-40B4-BE49-F238E27FC236}">
                <a16:creationId xmlns:a16="http://schemas.microsoft.com/office/drawing/2014/main" id="{37F942EC-69C8-434E-ACD7-1B66CC4E1458}"/>
              </a:ext>
            </a:extLst>
          </p:cNvPr>
          <p:cNvSpPr>
            <a:spLocks noGrp="1"/>
          </p:cNvSpPr>
          <p:nvPr>
            <p:ph type="subTitle" idx="1"/>
          </p:nvPr>
        </p:nvSpPr>
        <p:spPr>
          <a:xfrm>
            <a:off x="680322" y="4394039"/>
            <a:ext cx="8144134" cy="2463961"/>
          </a:xfrm>
        </p:spPr>
        <p:txBody>
          <a:bodyPr>
            <a:normAutofit lnSpcReduction="10000"/>
          </a:bodyPr>
          <a:lstStyle/>
          <a:p>
            <a:pPr algn="ctr"/>
            <a:r>
              <a:rPr lang="en-US" sz="2800" dirty="0"/>
              <a:t>Rogelio S</a:t>
            </a:r>
            <a:r>
              <a:rPr lang="es-MX" sz="2800" dirty="0"/>
              <a:t>áenz</a:t>
            </a:r>
            <a:endParaRPr lang="en-US" sz="2800" dirty="0"/>
          </a:p>
          <a:p>
            <a:pPr algn="ctr"/>
            <a:r>
              <a:rPr lang="en-US" sz="2800" dirty="0"/>
              <a:t>University of Texas at San Antonio</a:t>
            </a:r>
          </a:p>
          <a:p>
            <a:pPr algn="ctr"/>
            <a:r>
              <a:rPr lang="en-US" sz="2800" dirty="0"/>
              <a:t>rogelio.saenz@utsa.edu</a:t>
            </a:r>
          </a:p>
          <a:p>
            <a:pPr algn="l"/>
            <a:endParaRPr lang="en-US" sz="1800" dirty="0"/>
          </a:p>
          <a:p>
            <a:pPr algn="l"/>
            <a:r>
              <a:rPr lang="en-US" sz="1800" dirty="0"/>
              <a:t>2022 Southern Demographic Association Luncheon Plenary Address. Knoxville, TN. October 19, 2022.</a:t>
            </a:r>
          </a:p>
          <a:p>
            <a:pPr algn="l"/>
            <a:endParaRPr lang="en-US" sz="1800" dirty="0"/>
          </a:p>
        </p:txBody>
      </p:sp>
    </p:spTree>
    <p:extLst>
      <p:ext uri="{BB962C8B-B14F-4D97-AF65-F5344CB8AC3E}">
        <p14:creationId xmlns:p14="http://schemas.microsoft.com/office/powerpoint/2010/main" val="3372372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2891B-0540-4794-AA2D-C4F15CC4B8F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A81047A-7E62-4F88-8572-2F3365A9C522}"/>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sz="3200" dirty="0"/>
              <a:t>Two Stories: Latino Cases and Latino Deaths due to COVID-19</a:t>
            </a:r>
          </a:p>
        </p:txBody>
      </p:sp>
    </p:spTree>
    <p:extLst>
      <p:ext uri="{BB962C8B-B14F-4D97-AF65-F5344CB8AC3E}">
        <p14:creationId xmlns:p14="http://schemas.microsoft.com/office/powerpoint/2010/main" val="1472432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03F62-2EEA-47B7-BC9F-3A20BA82F915}"/>
              </a:ext>
            </a:extLst>
          </p:cNvPr>
          <p:cNvSpPr>
            <a:spLocks noGrp="1"/>
          </p:cNvSpPr>
          <p:nvPr>
            <p:ph type="title"/>
          </p:nvPr>
        </p:nvSpPr>
        <p:spPr/>
        <p:txBody>
          <a:bodyPr>
            <a:noAutofit/>
          </a:bodyPr>
          <a:lstStyle/>
          <a:p>
            <a:pPr algn="ctr"/>
            <a:r>
              <a:rPr lang="es-MX" sz="2800" b="1" dirty="0"/>
              <a:t>Number of States Where Latinos are Overrepresented among COVID-19 Cases and Deaths by Month </a:t>
            </a:r>
            <a:endParaRPr lang="en-US" sz="2800" b="1" dirty="0"/>
          </a:p>
        </p:txBody>
      </p:sp>
      <p:graphicFrame>
        <p:nvGraphicFramePr>
          <p:cNvPr id="56" name="Content Placeholder 3">
            <a:extLst>
              <a:ext uri="{FF2B5EF4-FFF2-40B4-BE49-F238E27FC236}">
                <a16:creationId xmlns:a16="http://schemas.microsoft.com/office/drawing/2014/main" id="{77369F8C-EEEA-41F6-BEC1-219B4BDBA320}"/>
              </a:ext>
            </a:extLst>
          </p:cNvPr>
          <p:cNvGraphicFramePr>
            <a:graphicFrameLocks noGrp="1"/>
          </p:cNvGraphicFramePr>
          <p:nvPr>
            <p:ph idx="1"/>
            <p:extLst>
              <p:ext uri="{D42A27DB-BD31-4B8C-83A1-F6EECF244321}">
                <p14:modId xmlns:p14="http://schemas.microsoft.com/office/powerpoint/2010/main" val="1239314327"/>
              </p:ext>
            </p:extLst>
          </p:nvPr>
        </p:nvGraphicFramePr>
        <p:xfrm>
          <a:off x="681037" y="2702928"/>
          <a:ext cx="10966413" cy="3583420"/>
        </p:xfrm>
        <a:graphic>
          <a:graphicData uri="http://schemas.openxmlformats.org/drawingml/2006/table">
            <a:tbl>
              <a:tblPr firstRow="1" firstCol="1" bandRow="1">
                <a:tableStyleId>{5C22544A-7EE6-4342-B048-85BDC9FD1C3A}</a:tableStyleId>
              </a:tblPr>
              <a:tblGrid>
                <a:gridCol w="2439829">
                  <a:extLst>
                    <a:ext uri="{9D8B030D-6E8A-4147-A177-3AD203B41FA5}">
                      <a16:colId xmlns:a16="http://schemas.microsoft.com/office/drawing/2014/main" val="304888470"/>
                    </a:ext>
                  </a:extLst>
                </a:gridCol>
                <a:gridCol w="1546879">
                  <a:extLst>
                    <a:ext uri="{9D8B030D-6E8A-4147-A177-3AD203B41FA5}">
                      <a16:colId xmlns:a16="http://schemas.microsoft.com/office/drawing/2014/main" val="1513184045"/>
                    </a:ext>
                  </a:extLst>
                </a:gridCol>
                <a:gridCol w="1466795">
                  <a:extLst>
                    <a:ext uri="{9D8B030D-6E8A-4147-A177-3AD203B41FA5}">
                      <a16:colId xmlns:a16="http://schemas.microsoft.com/office/drawing/2014/main" val="2187471129"/>
                    </a:ext>
                  </a:extLst>
                </a:gridCol>
                <a:gridCol w="1344563">
                  <a:extLst>
                    <a:ext uri="{9D8B030D-6E8A-4147-A177-3AD203B41FA5}">
                      <a16:colId xmlns:a16="http://schemas.microsoft.com/office/drawing/2014/main" val="71562074"/>
                    </a:ext>
                  </a:extLst>
                </a:gridCol>
                <a:gridCol w="1389449">
                  <a:extLst>
                    <a:ext uri="{9D8B030D-6E8A-4147-A177-3AD203B41FA5}">
                      <a16:colId xmlns:a16="http://schemas.microsoft.com/office/drawing/2014/main" val="1380350357"/>
                    </a:ext>
                  </a:extLst>
                </a:gridCol>
                <a:gridCol w="1389449">
                  <a:extLst>
                    <a:ext uri="{9D8B030D-6E8A-4147-A177-3AD203B41FA5}">
                      <a16:colId xmlns:a16="http://schemas.microsoft.com/office/drawing/2014/main" val="1303139686"/>
                    </a:ext>
                  </a:extLst>
                </a:gridCol>
                <a:gridCol w="1389449">
                  <a:extLst>
                    <a:ext uri="{9D8B030D-6E8A-4147-A177-3AD203B41FA5}">
                      <a16:colId xmlns:a16="http://schemas.microsoft.com/office/drawing/2014/main" val="465277096"/>
                    </a:ext>
                  </a:extLst>
                </a:gridCol>
              </a:tblGrid>
              <a:tr h="341076">
                <a:tc>
                  <a:txBody>
                    <a:bodyPr/>
                    <a:lstStyle/>
                    <a:p>
                      <a:pPr marL="0" marR="0">
                        <a:lnSpc>
                          <a:spcPct val="107000"/>
                        </a:lnSpc>
                        <a:spcBef>
                          <a:spcPts val="0"/>
                        </a:spcBef>
                        <a:spcAft>
                          <a:spcPts val="0"/>
                        </a:spcAft>
                      </a:pPr>
                      <a:r>
                        <a:rPr lang="en-US" sz="1800" dirty="0">
                          <a:effectLst/>
                        </a:rPr>
                        <a:t>Indicators of COVID-19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2192" marR="112192" marT="0" marB="0" anchor="b"/>
                </a:tc>
                <a:tc>
                  <a:txBody>
                    <a:bodyPr/>
                    <a:lstStyle/>
                    <a:p>
                      <a:pPr marL="0" marR="0" algn="r">
                        <a:lnSpc>
                          <a:spcPct val="107000"/>
                        </a:lnSpc>
                        <a:spcBef>
                          <a:spcPts val="0"/>
                        </a:spcBef>
                        <a:spcAft>
                          <a:spcPts val="0"/>
                        </a:spcAft>
                      </a:pPr>
                      <a:r>
                        <a:rPr lang="en-US" sz="1800" dirty="0">
                          <a:effectLst/>
                        </a:rPr>
                        <a:t>May 2020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2192" marR="112192" marT="0" marB="0" anchor="b"/>
                </a:tc>
                <a:tc>
                  <a:txBody>
                    <a:bodyPr/>
                    <a:lstStyle/>
                    <a:p>
                      <a:pPr marL="0" marR="0" algn="r">
                        <a:lnSpc>
                          <a:spcPct val="107000"/>
                        </a:lnSpc>
                        <a:spcBef>
                          <a:spcPts val="0"/>
                        </a:spcBef>
                        <a:spcAft>
                          <a:spcPts val="0"/>
                        </a:spcAft>
                      </a:pPr>
                      <a:r>
                        <a:rPr lang="en-US" sz="1800" dirty="0">
                          <a:effectLst/>
                        </a:rPr>
                        <a:t>June 2020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2192" marR="112192" marT="0" marB="0" anchor="b"/>
                </a:tc>
                <a:tc>
                  <a:txBody>
                    <a:bodyPr/>
                    <a:lstStyle/>
                    <a:p>
                      <a:pPr marL="0" marR="0" algn="r">
                        <a:lnSpc>
                          <a:spcPct val="107000"/>
                        </a:lnSpc>
                        <a:spcBef>
                          <a:spcPts val="0"/>
                        </a:spcBef>
                        <a:spcAft>
                          <a:spcPts val="0"/>
                        </a:spcAft>
                      </a:pPr>
                      <a:r>
                        <a:rPr lang="en-US" sz="1800" dirty="0">
                          <a:effectLst/>
                        </a:rPr>
                        <a:t>July 2020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2192" marR="112192" marT="0" marB="0" anchor="b"/>
                </a:tc>
                <a:tc>
                  <a:txBody>
                    <a:bodyPr/>
                    <a:lstStyle/>
                    <a:p>
                      <a:pPr marL="0" marR="0" algn="r">
                        <a:lnSpc>
                          <a:spcPct val="107000"/>
                        </a:lnSpc>
                        <a:spcBef>
                          <a:spcPts val="0"/>
                        </a:spcBef>
                        <a:spcAft>
                          <a:spcPts val="0"/>
                        </a:spcAft>
                      </a:pPr>
                      <a:r>
                        <a:rPr lang="en-US" sz="1800" dirty="0">
                          <a:effectLst/>
                        </a:rPr>
                        <a:t>Aug. 2020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2192" marR="112192" marT="0" marB="0" anchor="b"/>
                </a:tc>
                <a:tc>
                  <a:txBody>
                    <a:bodyPr/>
                    <a:lstStyle/>
                    <a:p>
                      <a:pPr marL="0" marR="0" algn="r">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Sept. 2020</a:t>
                      </a:r>
                    </a:p>
                  </a:txBody>
                  <a:tcPr marL="112192" marR="112192" marT="0" marB="0" anchor="b"/>
                </a:tc>
                <a:tc>
                  <a:txBody>
                    <a:bodyPr/>
                    <a:lstStyle/>
                    <a:p>
                      <a:pPr marL="0" marR="0" algn="r">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Feb. 2021</a:t>
                      </a:r>
                    </a:p>
                  </a:txBody>
                  <a:tcPr marL="112192" marR="112192" marT="0" marB="0" anchor="b"/>
                </a:tc>
                <a:extLst>
                  <a:ext uri="{0D108BD9-81ED-4DB2-BD59-A6C34878D82A}">
                    <a16:rowId xmlns:a16="http://schemas.microsoft.com/office/drawing/2014/main" val="243729964"/>
                  </a:ext>
                </a:extLst>
              </a:tr>
              <a:tr h="341076">
                <a:tc>
                  <a:txBody>
                    <a:bodyPr/>
                    <a:lstStyle/>
                    <a:p>
                      <a:pPr marL="0" marR="0">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2192" marR="112192" marT="0" marB="0"/>
                </a:tc>
                <a:tc>
                  <a:txBody>
                    <a:bodyPr/>
                    <a:lstStyle/>
                    <a:p>
                      <a:pPr marL="0" marR="0" algn="r">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2192" marR="112192" marT="0" marB="0"/>
                </a:tc>
                <a:tc>
                  <a:txBody>
                    <a:bodyPr/>
                    <a:lstStyle/>
                    <a:p>
                      <a:pPr marL="0" marR="0" algn="r">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2192" marR="112192" marT="0" marB="0"/>
                </a:tc>
                <a:tc>
                  <a:txBody>
                    <a:bodyPr/>
                    <a:lstStyle/>
                    <a:p>
                      <a:pPr marL="0" marR="0" algn="r">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2192" marR="112192" marT="0" marB="0"/>
                </a:tc>
                <a:tc>
                  <a:txBody>
                    <a:bodyPr/>
                    <a:lstStyle/>
                    <a:p>
                      <a:pPr marL="0" marR="0" algn="r">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2192" marR="112192" marT="0" marB="0"/>
                </a:tc>
                <a:tc>
                  <a:txBody>
                    <a:bodyPr/>
                    <a:lstStyle/>
                    <a:p>
                      <a:pPr marL="0" marR="0" algn="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2192" marR="112192" marT="0" marB="0"/>
                </a:tc>
                <a:tc>
                  <a:txBody>
                    <a:bodyPr/>
                    <a:lstStyle/>
                    <a:p>
                      <a:pPr marL="0" marR="0" algn="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2192" marR="112192" marT="0" marB="0"/>
                </a:tc>
                <a:extLst>
                  <a:ext uri="{0D108BD9-81ED-4DB2-BD59-A6C34878D82A}">
                    <a16:rowId xmlns:a16="http://schemas.microsoft.com/office/drawing/2014/main" val="3067831436"/>
                  </a:ext>
                </a:extLst>
              </a:tr>
              <a:tr h="1167971">
                <a:tc>
                  <a: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States where Latinos overrepresented among COVID-19 cases</a:t>
                      </a:r>
                    </a:p>
                  </a:txBody>
                  <a:tcPr marL="112192" marR="112192" marT="0" marB="0" anchor="b"/>
                </a:tc>
                <a:tc>
                  <a:txBody>
                    <a:bodyPr/>
                    <a:lstStyle/>
                    <a:p>
                      <a:pPr marL="0" marR="0" algn="r">
                        <a:lnSpc>
                          <a:spcPct val="107000"/>
                        </a:lnSpc>
                        <a:spcBef>
                          <a:spcPts val="0"/>
                        </a:spcBef>
                        <a:spcAft>
                          <a:spcPts val="0"/>
                        </a:spcAft>
                      </a:pPr>
                      <a:r>
                        <a:rPr lang="en-US" sz="1800" dirty="0">
                          <a:effectLst/>
                        </a:rPr>
                        <a:t>29 of 35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2192" marR="112192" marT="0" marB="0" anchor="b"/>
                </a:tc>
                <a:tc>
                  <a:txBody>
                    <a:bodyPr/>
                    <a:lstStyle/>
                    <a:p>
                      <a:pPr marL="0" marR="0" algn="r">
                        <a:lnSpc>
                          <a:spcPct val="107000"/>
                        </a:lnSpc>
                        <a:spcBef>
                          <a:spcPts val="0"/>
                        </a:spcBef>
                        <a:spcAft>
                          <a:spcPts val="0"/>
                        </a:spcAft>
                      </a:pPr>
                      <a:r>
                        <a:rPr lang="en-US" sz="1800" dirty="0">
                          <a:effectLst/>
                        </a:rPr>
                        <a:t>43 of 44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2192" marR="112192" marT="0" marB="0" anchor="b"/>
                </a:tc>
                <a:tc>
                  <a:txBody>
                    <a:bodyPr/>
                    <a:lstStyle/>
                    <a:p>
                      <a:pPr marL="0" marR="0" algn="r">
                        <a:lnSpc>
                          <a:spcPct val="107000"/>
                        </a:lnSpc>
                        <a:spcBef>
                          <a:spcPts val="0"/>
                        </a:spcBef>
                        <a:spcAft>
                          <a:spcPts val="0"/>
                        </a:spcAft>
                      </a:pPr>
                      <a:r>
                        <a:rPr lang="en-US" sz="1800" dirty="0">
                          <a:effectLst/>
                        </a:rPr>
                        <a:t>45 of 46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2192" marR="112192" marT="0" marB="0" anchor="b"/>
                </a:tc>
                <a:tc>
                  <a:txBody>
                    <a:bodyPr/>
                    <a:lstStyle/>
                    <a:p>
                      <a:pPr marL="0" marR="0" algn="r">
                        <a:lnSpc>
                          <a:spcPct val="107000"/>
                        </a:lnSpc>
                        <a:spcBef>
                          <a:spcPts val="0"/>
                        </a:spcBef>
                        <a:spcAft>
                          <a:spcPts val="0"/>
                        </a:spcAft>
                      </a:pPr>
                      <a:r>
                        <a:rPr lang="en-US" sz="1800" dirty="0">
                          <a:effectLst/>
                        </a:rPr>
                        <a:t>45 of 46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2192" marR="112192" marT="0" marB="0" anchor="b"/>
                </a:tc>
                <a:tc>
                  <a:txBody>
                    <a:bodyPr/>
                    <a:lstStyle/>
                    <a:p>
                      <a:pPr marL="0" marR="0" algn="r">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45 of 46</a:t>
                      </a:r>
                    </a:p>
                  </a:txBody>
                  <a:tcPr marL="112192" marR="112192" marT="0" marB="0" anchor="b"/>
                </a:tc>
                <a:tc>
                  <a:txBody>
                    <a:bodyPr/>
                    <a:lstStyle/>
                    <a:p>
                      <a:pPr marL="0" marR="0" algn="r">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44 of 46</a:t>
                      </a:r>
                    </a:p>
                  </a:txBody>
                  <a:tcPr marL="112192" marR="112192" marT="0" marB="0" anchor="b"/>
                </a:tc>
                <a:extLst>
                  <a:ext uri="{0D108BD9-81ED-4DB2-BD59-A6C34878D82A}">
                    <a16:rowId xmlns:a16="http://schemas.microsoft.com/office/drawing/2014/main" val="864015664"/>
                  </a:ext>
                </a:extLst>
              </a:tr>
              <a:tr h="341076">
                <a:tc>
                  <a:txBody>
                    <a:bodyPr/>
                    <a:lstStyle/>
                    <a:p>
                      <a:pPr marL="0" marR="0">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2192" marR="112192" marT="0" marB="0"/>
                </a:tc>
                <a:tc>
                  <a:txBody>
                    <a:bodyPr/>
                    <a:lstStyle/>
                    <a:p>
                      <a:pPr marL="0" marR="0" algn="r">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2192" marR="112192" marT="0" marB="0" anchor="b"/>
                </a:tc>
                <a:tc>
                  <a:txBody>
                    <a:bodyPr/>
                    <a:lstStyle/>
                    <a:p>
                      <a:pPr marL="0" marR="0" algn="r">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2192" marR="112192" marT="0" marB="0" anchor="b"/>
                </a:tc>
                <a:tc>
                  <a:txBody>
                    <a:bodyPr/>
                    <a:lstStyle/>
                    <a:p>
                      <a:pPr marL="0" marR="0" algn="r">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2192" marR="112192" marT="0" marB="0" anchor="b"/>
                </a:tc>
                <a:tc>
                  <a:txBody>
                    <a:bodyPr/>
                    <a:lstStyle/>
                    <a:p>
                      <a:pPr marL="0" marR="0" algn="r">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2192" marR="112192" marT="0" marB="0" anchor="b"/>
                </a:tc>
                <a:tc>
                  <a:txBody>
                    <a:bodyPr/>
                    <a:lstStyle/>
                    <a:p>
                      <a:pPr marL="0" marR="0" algn="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2192" marR="112192" marT="0" marB="0" anchor="b"/>
                </a:tc>
                <a:tc>
                  <a:txBody>
                    <a:bodyPr/>
                    <a:lstStyle/>
                    <a:p>
                      <a:pPr marL="0" marR="0" algn="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2192" marR="112192" marT="0" marB="0" anchor="b"/>
                </a:tc>
                <a:extLst>
                  <a:ext uri="{0D108BD9-81ED-4DB2-BD59-A6C34878D82A}">
                    <a16:rowId xmlns:a16="http://schemas.microsoft.com/office/drawing/2014/main" val="3569629489"/>
                  </a:ext>
                </a:extLst>
              </a:tr>
              <a:tr h="932385">
                <a:tc>
                  <a:txBody>
                    <a:bodyPr/>
                    <a:lstStyle/>
                    <a:p>
                      <a:pPr marL="0" marR="0">
                        <a:lnSpc>
                          <a:spcPct val="107000"/>
                        </a:lnSpc>
                        <a:spcBef>
                          <a:spcPts val="0"/>
                        </a:spcBef>
                        <a:spcAft>
                          <a:spcPts val="0"/>
                        </a:spcAft>
                      </a:pPr>
                      <a:r>
                        <a:rPr lang="es-MX" sz="1800" dirty="0">
                          <a:effectLst/>
                          <a:latin typeface="Calibri" panose="020F0502020204030204" pitchFamily="34" charset="0"/>
                          <a:ea typeface="Calibri" panose="020F0502020204030204" pitchFamily="34" charset="0"/>
                          <a:cs typeface="Times New Roman" panose="02020603050405020304" pitchFamily="18" charset="0"/>
                        </a:rPr>
                        <a:t>States where Latinos overrepresented among COVID-19 deaths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2192" marR="112192" marT="0" marB="0"/>
                </a:tc>
                <a:tc>
                  <a:txBody>
                    <a:bodyPr/>
                    <a:lstStyle/>
                    <a:p>
                      <a:pPr marL="0" marR="0" algn="r">
                        <a:lnSpc>
                          <a:spcPct val="107000"/>
                        </a:lnSpc>
                        <a:spcBef>
                          <a:spcPts val="0"/>
                        </a:spcBef>
                        <a:spcAft>
                          <a:spcPts val="0"/>
                        </a:spcAft>
                      </a:pPr>
                      <a:r>
                        <a:rPr lang="en-US" sz="1800" dirty="0">
                          <a:effectLst/>
                        </a:rPr>
                        <a:t>1 of 29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2192" marR="112192" marT="0" marB="0" anchor="b"/>
                </a:tc>
                <a:tc>
                  <a:txBody>
                    <a:bodyPr/>
                    <a:lstStyle/>
                    <a:p>
                      <a:pPr marL="0" marR="0" algn="r">
                        <a:lnSpc>
                          <a:spcPct val="107000"/>
                        </a:lnSpc>
                        <a:spcBef>
                          <a:spcPts val="0"/>
                        </a:spcBef>
                        <a:spcAft>
                          <a:spcPts val="0"/>
                        </a:spcAft>
                      </a:pPr>
                      <a:r>
                        <a:rPr lang="en-US" sz="1800" dirty="0">
                          <a:effectLst/>
                        </a:rPr>
                        <a:t>6 of 41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2192" marR="112192" marT="0" marB="0" anchor="b"/>
                </a:tc>
                <a:tc>
                  <a:txBody>
                    <a:bodyPr/>
                    <a:lstStyle/>
                    <a:p>
                      <a:pPr marL="0" marR="0" algn="r">
                        <a:lnSpc>
                          <a:spcPct val="107000"/>
                        </a:lnSpc>
                        <a:spcBef>
                          <a:spcPts val="0"/>
                        </a:spcBef>
                        <a:spcAft>
                          <a:spcPts val="0"/>
                        </a:spcAft>
                      </a:pPr>
                      <a:r>
                        <a:rPr lang="en-US" sz="1800" dirty="0">
                          <a:effectLst/>
                        </a:rPr>
                        <a:t>16 of 46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2192" marR="112192" marT="0" marB="0" anchor="b"/>
                </a:tc>
                <a:tc>
                  <a:txBody>
                    <a:bodyPr/>
                    <a:lstStyle/>
                    <a:p>
                      <a:pPr marL="0" marR="0" algn="r">
                        <a:lnSpc>
                          <a:spcPct val="107000"/>
                        </a:lnSpc>
                        <a:spcBef>
                          <a:spcPts val="0"/>
                        </a:spcBef>
                        <a:spcAft>
                          <a:spcPts val="0"/>
                        </a:spcAft>
                      </a:pPr>
                      <a:r>
                        <a:rPr lang="en-US" sz="1800" dirty="0">
                          <a:effectLst/>
                        </a:rPr>
                        <a:t>21 of 46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2192" marR="112192" marT="0" marB="0" anchor="b"/>
                </a:tc>
                <a:tc>
                  <a:txBody>
                    <a:bodyPr/>
                    <a:lstStyle/>
                    <a:p>
                      <a:pPr marL="0" marR="0" algn="r">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19 of 46</a:t>
                      </a:r>
                    </a:p>
                  </a:txBody>
                  <a:tcPr marL="112192" marR="112192" marT="0" marB="0" anchor="b"/>
                </a:tc>
                <a:tc>
                  <a:txBody>
                    <a:bodyPr/>
                    <a:lstStyle/>
                    <a:p>
                      <a:pPr marL="0" marR="0" algn="r">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6 of 48</a:t>
                      </a:r>
                    </a:p>
                  </a:txBody>
                  <a:tcPr marL="112192" marR="112192" marT="0" marB="0" anchor="b"/>
                </a:tc>
                <a:extLst>
                  <a:ext uri="{0D108BD9-81ED-4DB2-BD59-A6C34878D82A}">
                    <a16:rowId xmlns:a16="http://schemas.microsoft.com/office/drawing/2014/main" val="438828906"/>
                  </a:ext>
                </a:extLst>
              </a:tr>
            </a:tbl>
          </a:graphicData>
        </a:graphic>
      </p:graphicFrame>
    </p:spTree>
    <p:extLst>
      <p:ext uri="{BB962C8B-B14F-4D97-AF65-F5344CB8AC3E}">
        <p14:creationId xmlns:p14="http://schemas.microsoft.com/office/powerpoint/2010/main" val="2653101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694C3-32DB-424D-99FF-646DCDC6A9B4}"/>
              </a:ext>
            </a:extLst>
          </p:cNvPr>
          <p:cNvSpPr>
            <a:spLocks noGrp="1"/>
          </p:cNvSpPr>
          <p:nvPr>
            <p:ph type="title"/>
          </p:nvPr>
        </p:nvSpPr>
        <p:spPr/>
        <p:txBody>
          <a:bodyPr/>
          <a:lstStyle/>
          <a:p>
            <a:pPr algn="ctr"/>
            <a:r>
              <a:rPr lang="en-US" dirty="0"/>
              <a:t>A Paradox Explained by Demography 101</a:t>
            </a:r>
          </a:p>
        </p:txBody>
      </p:sp>
      <p:graphicFrame>
        <p:nvGraphicFramePr>
          <p:cNvPr id="10" name="Table 10">
            <a:extLst>
              <a:ext uri="{FF2B5EF4-FFF2-40B4-BE49-F238E27FC236}">
                <a16:creationId xmlns:a16="http://schemas.microsoft.com/office/drawing/2014/main" id="{00F4CA36-FC24-4D27-9049-B3478D956FAA}"/>
              </a:ext>
            </a:extLst>
          </p:cNvPr>
          <p:cNvGraphicFramePr>
            <a:graphicFrameLocks noGrp="1"/>
          </p:cNvGraphicFramePr>
          <p:nvPr>
            <p:ph idx="1"/>
            <p:extLst>
              <p:ext uri="{D42A27DB-BD31-4B8C-83A1-F6EECF244321}">
                <p14:modId xmlns:p14="http://schemas.microsoft.com/office/powerpoint/2010/main" val="1152975093"/>
              </p:ext>
            </p:extLst>
          </p:nvPr>
        </p:nvGraphicFramePr>
        <p:xfrm>
          <a:off x="4112019" y="2091742"/>
          <a:ext cx="3543153" cy="1483360"/>
        </p:xfrm>
        <a:graphic>
          <a:graphicData uri="http://schemas.openxmlformats.org/drawingml/2006/table">
            <a:tbl>
              <a:tblPr firstRow="1" bandRow="1">
                <a:tableStyleId>{5C22544A-7EE6-4342-B048-85BDC9FD1C3A}</a:tableStyleId>
              </a:tblPr>
              <a:tblGrid>
                <a:gridCol w="1464607">
                  <a:extLst>
                    <a:ext uri="{9D8B030D-6E8A-4147-A177-3AD203B41FA5}">
                      <a16:colId xmlns:a16="http://schemas.microsoft.com/office/drawing/2014/main" val="2882548677"/>
                    </a:ext>
                  </a:extLst>
                </a:gridCol>
                <a:gridCol w="897494">
                  <a:extLst>
                    <a:ext uri="{9D8B030D-6E8A-4147-A177-3AD203B41FA5}">
                      <a16:colId xmlns:a16="http://schemas.microsoft.com/office/drawing/2014/main" val="1144548025"/>
                    </a:ext>
                  </a:extLst>
                </a:gridCol>
                <a:gridCol w="1181052">
                  <a:extLst>
                    <a:ext uri="{9D8B030D-6E8A-4147-A177-3AD203B41FA5}">
                      <a16:colId xmlns:a16="http://schemas.microsoft.com/office/drawing/2014/main" val="1250207874"/>
                    </a:ext>
                  </a:extLst>
                </a:gridCol>
              </a:tblGrid>
              <a:tr h="370840">
                <a:tc>
                  <a:txBody>
                    <a:bodyPr/>
                    <a:lstStyle/>
                    <a:p>
                      <a:r>
                        <a:rPr lang="en-US" dirty="0"/>
                        <a:t>Indicator</a:t>
                      </a:r>
                    </a:p>
                  </a:txBody>
                  <a:tcPr/>
                </a:tc>
                <a:tc>
                  <a:txBody>
                    <a:bodyPr/>
                    <a:lstStyle/>
                    <a:p>
                      <a:pPr algn="r"/>
                      <a:r>
                        <a:rPr lang="en-US" dirty="0"/>
                        <a:t>Latino</a:t>
                      </a:r>
                    </a:p>
                  </a:txBody>
                  <a:tcPr/>
                </a:tc>
                <a:tc>
                  <a:txBody>
                    <a:bodyPr/>
                    <a:lstStyle/>
                    <a:p>
                      <a:pPr algn="r"/>
                      <a:r>
                        <a:rPr lang="en-US" dirty="0"/>
                        <a:t>White</a:t>
                      </a:r>
                    </a:p>
                  </a:txBody>
                  <a:tcPr/>
                </a:tc>
                <a:extLst>
                  <a:ext uri="{0D108BD9-81ED-4DB2-BD59-A6C34878D82A}">
                    <a16:rowId xmlns:a16="http://schemas.microsoft.com/office/drawing/2014/main" val="3457306062"/>
                  </a:ext>
                </a:extLst>
              </a:tr>
              <a:tr h="370840">
                <a:tc>
                  <a:txBody>
                    <a:bodyPr/>
                    <a:lstStyle/>
                    <a:p>
                      <a:r>
                        <a:rPr lang="en-US" dirty="0"/>
                        <a:t>Median age</a:t>
                      </a:r>
                    </a:p>
                  </a:txBody>
                  <a:tcPr/>
                </a:tc>
                <a:tc>
                  <a:txBody>
                    <a:bodyPr/>
                    <a:lstStyle/>
                    <a:p>
                      <a:pPr algn="r"/>
                      <a:r>
                        <a:rPr lang="en-US" dirty="0"/>
                        <a:t>29.8</a:t>
                      </a:r>
                    </a:p>
                  </a:txBody>
                  <a:tcPr/>
                </a:tc>
                <a:tc>
                  <a:txBody>
                    <a:bodyPr/>
                    <a:lstStyle/>
                    <a:p>
                      <a:pPr algn="r"/>
                      <a:r>
                        <a:rPr lang="en-US" dirty="0"/>
                        <a:t>43.7</a:t>
                      </a:r>
                    </a:p>
                  </a:txBody>
                  <a:tcPr/>
                </a:tc>
                <a:extLst>
                  <a:ext uri="{0D108BD9-81ED-4DB2-BD59-A6C34878D82A}">
                    <a16:rowId xmlns:a16="http://schemas.microsoft.com/office/drawing/2014/main" val="3196145056"/>
                  </a:ext>
                </a:extLst>
              </a:tr>
              <a:tr h="370840">
                <a:tc>
                  <a:txBody>
                    <a:bodyPr/>
                    <a:lstStyle/>
                    <a:p>
                      <a:r>
                        <a:rPr lang="en-US" dirty="0"/>
                        <a:t>Pct. 0-17</a:t>
                      </a:r>
                    </a:p>
                  </a:txBody>
                  <a:tcPr/>
                </a:tc>
                <a:tc>
                  <a:txBody>
                    <a:bodyPr/>
                    <a:lstStyle/>
                    <a:p>
                      <a:pPr algn="r"/>
                      <a:r>
                        <a:rPr lang="en-US" dirty="0"/>
                        <a:t>30.8</a:t>
                      </a:r>
                    </a:p>
                  </a:txBody>
                  <a:tcPr/>
                </a:tc>
                <a:tc>
                  <a:txBody>
                    <a:bodyPr/>
                    <a:lstStyle/>
                    <a:p>
                      <a:pPr algn="r"/>
                      <a:r>
                        <a:rPr lang="en-US" dirty="0"/>
                        <a:t>18.6</a:t>
                      </a:r>
                    </a:p>
                  </a:txBody>
                  <a:tcPr/>
                </a:tc>
                <a:extLst>
                  <a:ext uri="{0D108BD9-81ED-4DB2-BD59-A6C34878D82A}">
                    <a16:rowId xmlns:a16="http://schemas.microsoft.com/office/drawing/2014/main" val="2573052649"/>
                  </a:ext>
                </a:extLst>
              </a:tr>
              <a:tr h="370840">
                <a:tc>
                  <a:txBody>
                    <a:bodyPr/>
                    <a:lstStyle/>
                    <a:p>
                      <a:r>
                        <a:rPr lang="en-US" dirty="0"/>
                        <a:t>Pct. 65+</a:t>
                      </a:r>
                    </a:p>
                  </a:txBody>
                  <a:tcPr/>
                </a:tc>
                <a:tc>
                  <a:txBody>
                    <a:bodyPr/>
                    <a:lstStyle/>
                    <a:p>
                      <a:pPr algn="r"/>
                      <a:r>
                        <a:rPr lang="en-US" dirty="0"/>
                        <a:t>7.7</a:t>
                      </a:r>
                    </a:p>
                  </a:txBody>
                  <a:tcPr/>
                </a:tc>
                <a:tc>
                  <a:txBody>
                    <a:bodyPr/>
                    <a:lstStyle/>
                    <a:p>
                      <a:pPr algn="r"/>
                      <a:r>
                        <a:rPr lang="en-US" dirty="0"/>
                        <a:t>20.9</a:t>
                      </a:r>
                    </a:p>
                  </a:txBody>
                  <a:tcPr/>
                </a:tc>
                <a:extLst>
                  <a:ext uri="{0D108BD9-81ED-4DB2-BD59-A6C34878D82A}">
                    <a16:rowId xmlns:a16="http://schemas.microsoft.com/office/drawing/2014/main" val="1806675679"/>
                  </a:ext>
                </a:extLst>
              </a:tr>
            </a:tbl>
          </a:graphicData>
        </a:graphic>
      </p:graphicFrame>
      <p:pic>
        <p:nvPicPr>
          <p:cNvPr id="6" name="Content Placeholder 5">
            <a:extLst>
              <a:ext uri="{FF2B5EF4-FFF2-40B4-BE49-F238E27FC236}">
                <a16:creationId xmlns:a16="http://schemas.microsoft.com/office/drawing/2014/main" id="{606ADDB1-38B9-46C8-B49D-8F15141581AD}"/>
              </a:ext>
            </a:extLst>
          </p:cNvPr>
          <p:cNvPicPr>
            <a:picLocks noChangeAspect="1"/>
          </p:cNvPicPr>
          <p:nvPr/>
        </p:nvPicPr>
        <p:blipFill>
          <a:blip r:embed="rId2"/>
          <a:stretch>
            <a:fillRect/>
          </a:stretch>
        </p:blipFill>
        <p:spPr>
          <a:xfrm>
            <a:off x="534588" y="3598134"/>
            <a:ext cx="4697412" cy="3192903"/>
          </a:xfrm>
          <a:prstGeom prst="rect">
            <a:avLst/>
          </a:prstGeom>
        </p:spPr>
      </p:pic>
      <p:pic>
        <p:nvPicPr>
          <p:cNvPr id="7" name="Content Placeholder 6">
            <a:extLst>
              <a:ext uri="{FF2B5EF4-FFF2-40B4-BE49-F238E27FC236}">
                <a16:creationId xmlns:a16="http://schemas.microsoft.com/office/drawing/2014/main" id="{CDD01D41-8600-4202-817D-A4B5D0B4AA0F}"/>
              </a:ext>
            </a:extLst>
          </p:cNvPr>
          <p:cNvPicPr>
            <a:picLocks noChangeAspect="1"/>
          </p:cNvPicPr>
          <p:nvPr/>
        </p:nvPicPr>
        <p:blipFill>
          <a:blip r:embed="rId3"/>
          <a:stretch>
            <a:fillRect/>
          </a:stretch>
        </p:blipFill>
        <p:spPr>
          <a:xfrm>
            <a:off x="6580188" y="3595976"/>
            <a:ext cx="4700588" cy="3195061"/>
          </a:xfrm>
          <a:prstGeom prst="rect">
            <a:avLst/>
          </a:prstGeom>
        </p:spPr>
      </p:pic>
    </p:spTree>
    <p:extLst>
      <p:ext uri="{BB962C8B-B14F-4D97-AF65-F5344CB8AC3E}">
        <p14:creationId xmlns:p14="http://schemas.microsoft.com/office/powerpoint/2010/main" val="1543293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8F92E7F-2169-4114-8327-4C2082F5CA9D}"/>
              </a:ext>
            </a:extLst>
          </p:cNvPr>
          <p:cNvSpPr>
            <a:spLocks noGrp="1"/>
          </p:cNvSpPr>
          <p:nvPr>
            <p:ph type="title"/>
          </p:nvPr>
        </p:nvSpPr>
        <p:spPr/>
        <p:txBody>
          <a:bodyPr>
            <a:noAutofit/>
          </a:bodyPr>
          <a:lstStyle/>
          <a:p>
            <a:pPr algn="ctr"/>
            <a:r>
              <a:rPr lang="en-US" sz="2400" dirty="0"/>
              <a:t>The Reality: Ratio of Specific Group-to-White Age-Adjusted COVID-19 Death Rates in September 2020</a:t>
            </a:r>
          </a:p>
        </p:txBody>
      </p:sp>
      <p:sp>
        <p:nvSpPr>
          <p:cNvPr id="9" name="Text Placeholder 8">
            <a:extLst>
              <a:ext uri="{FF2B5EF4-FFF2-40B4-BE49-F238E27FC236}">
                <a16:creationId xmlns:a16="http://schemas.microsoft.com/office/drawing/2014/main" id="{34CAC18B-6C06-4514-8477-9C2ED4A2F0FD}"/>
              </a:ext>
            </a:extLst>
          </p:cNvPr>
          <p:cNvSpPr>
            <a:spLocks noGrp="1"/>
          </p:cNvSpPr>
          <p:nvPr>
            <p:ph idx="1"/>
          </p:nvPr>
        </p:nvSpPr>
        <p:spPr/>
        <p:txBody>
          <a:bodyPr>
            <a:normAutofit/>
          </a:bodyPr>
          <a:lstStyle/>
          <a:p>
            <a:endParaRPr lang="en-US" dirty="0"/>
          </a:p>
          <a:p>
            <a:endParaRPr lang="en-US" dirty="0"/>
          </a:p>
        </p:txBody>
      </p:sp>
      <p:graphicFrame>
        <p:nvGraphicFramePr>
          <p:cNvPr id="13" name="Chart 12">
            <a:extLst>
              <a:ext uri="{FF2B5EF4-FFF2-40B4-BE49-F238E27FC236}">
                <a16:creationId xmlns:a16="http://schemas.microsoft.com/office/drawing/2014/main" id="{69289851-B451-4944-8B1A-BD6099CEB2F2}"/>
              </a:ext>
            </a:extLst>
          </p:cNvPr>
          <p:cNvGraphicFramePr>
            <a:graphicFrameLocks/>
          </p:cNvGraphicFramePr>
          <p:nvPr>
            <p:extLst>
              <p:ext uri="{D42A27DB-BD31-4B8C-83A1-F6EECF244321}">
                <p14:modId xmlns:p14="http://schemas.microsoft.com/office/powerpoint/2010/main" val="2050788967"/>
              </p:ext>
            </p:extLst>
          </p:nvPr>
        </p:nvGraphicFramePr>
        <p:xfrm>
          <a:off x="-1" y="2057400"/>
          <a:ext cx="10455639" cy="4800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17836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E7101-131A-99FB-0CBD-E12AF3F8961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35CB79F-9E79-6618-D687-8DD53075F870}"/>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sz="3200" dirty="0"/>
              <a:t>Telling the Story of Devastation of COVID-19 on Latinos, Highlighting Texas Rio Grande Valley</a:t>
            </a:r>
          </a:p>
        </p:txBody>
      </p:sp>
    </p:spTree>
    <p:extLst>
      <p:ext uri="{BB962C8B-B14F-4D97-AF65-F5344CB8AC3E}">
        <p14:creationId xmlns:p14="http://schemas.microsoft.com/office/powerpoint/2010/main" val="1165960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C39428CA-4EF0-C906-4B50-F632AFAD64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9255" y="0"/>
            <a:ext cx="7413490" cy="6858000"/>
          </a:xfrm>
          <a:prstGeom prst="rect">
            <a:avLst/>
          </a:prstGeom>
        </p:spPr>
      </p:pic>
    </p:spTree>
    <p:extLst>
      <p:ext uri="{BB962C8B-B14F-4D97-AF65-F5344CB8AC3E}">
        <p14:creationId xmlns:p14="http://schemas.microsoft.com/office/powerpoint/2010/main" val="1655982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EA1B4-48EC-40BB-8BEA-DCFB882E6ED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A04941A-5322-4BA5-B87F-04239C8A44BA}"/>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sz="3200" dirty="0"/>
              <a:t>COVID-19 and the Latino Paradox</a:t>
            </a:r>
          </a:p>
        </p:txBody>
      </p:sp>
    </p:spTree>
    <p:extLst>
      <p:ext uri="{BB962C8B-B14F-4D97-AF65-F5344CB8AC3E}">
        <p14:creationId xmlns:p14="http://schemas.microsoft.com/office/powerpoint/2010/main" val="2387469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DA90F-60CC-40DC-8DE3-66AF9BCD26DB}"/>
              </a:ext>
            </a:extLst>
          </p:cNvPr>
          <p:cNvSpPr>
            <a:spLocks noGrp="1"/>
          </p:cNvSpPr>
          <p:nvPr>
            <p:ph type="title"/>
          </p:nvPr>
        </p:nvSpPr>
        <p:spPr/>
        <p:txBody>
          <a:bodyPr/>
          <a:lstStyle/>
          <a:p>
            <a:pPr algn="ctr"/>
            <a:r>
              <a:rPr lang="en-US" dirty="0"/>
              <a:t>The Impact of COVID-19 on the Latino Paradox</a:t>
            </a:r>
          </a:p>
        </p:txBody>
      </p:sp>
      <p:pic>
        <p:nvPicPr>
          <p:cNvPr id="5" name="Content Placeholder 4" descr="Graphical user interface, text, website&#10;&#10;Description automatically generated">
            <a:extLst>
              <a:ext uri="{FF2B5EF4-FFF2-40B4-BE49-F238E27FC236}">
                <a16:creationId xmlns:a16="http://schemas.microsoft.com/office/drawing/2014/main" id="{76E0AB29-E51E-445E-8ED7-137A67755EE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1948704"/>
            <a:ext cx="5551564" cy="4945880"/>
          </a:xfrm>
        </p:spPr>
      </p:pic>
      <p:sp>
        <p:nvSpPr>
          <p:cNvPr id="3" name="Content Placeholder 2">
            <a:extLst>
              <a:ext uri="{FF2B5EF4-FFF2-40B4-BE49-F238E27FC236}">
                <a16:creationId xmlns:a16="http://schemas.microsoft.com/office/drawing/2014/main" id="{6171C666-5C2C-4F49-B9DA-F4B5BD95D411}"/>
              </a:ext>
            </a:extLst>
          </p:cNvPr>
          <p:cNvSpPr>
            <a:spLocks noGrp="1"/>
          </p:cNvSpPr>
          <p:nvPr>
            <p:ph sz="half" idx="2"/>
          </p:nvPr>
        </p:nvSpPr>
        <p:spPr>
          <a:xfrm>
            <a:off x="6287066" y="2336873"/>
            <a:ext cx="4700058" cy="4521127"/>
          </a:xfrm>
        </p:spPr>
        <p:txBody>
          <a:bodyPr>
            <a:normAutofit lnSpcReduction="10000"/>
          </a:bodyPr>
          <a:lstStyle/>
          <a:p>
            <a:pPr marL="0" indent="0" algn="ctr">
              <a:buNone/>
            </a:pPr>
            <a:r>
              <a:rPr lang="en-US" b="1" dirty="0"/>
              <a:t>The Latino Paradox</a:t>
            </a:r>
          </a:p>
          <a:p>
            <a:r>
              <a:rPr lang="en-US" sz="1800" dirty="0"/>
              <a:t>Despite Latinos, in comparison to whites, having lower SES, lower educational attainment, higher levels of poverty, higher participation in more physically demanding and dangerous jobs, higher portions of people being immigrants and having unauthorized status, and lower levels of health insurance coverage, Latinos have lower death rates and longer life expectancies than whites</a:t>
            </a:r>
          </a:p>
          <a:p>
            <a:r>
              <a:rPr lang="en-US" sz="1800" dirty="0"/>
              <a:t>Evidence for three decades or so</a:t>
            </a:r>
          </a:p>
          <a:p>
            <a:r>
              <a:rPr lang="en-US" sz="1800" dirty="0"/>
              <a:t>On average, the death rate of Latinos in 2019 was 29% lower than that of whites</a:t>
            </a:r>
          </a:p>
          <a:p>
            <a:r>
              <a:rPr lang="en-US" sz="1800" dirty="0"/>
              <a:t>Does the Latino paradox hold during the pandemic?</a:t>
            </a:r>
          </a:p>
        </p:txBody>
      </p:sp>
    </p:spTree>
    <p:extLst>
      <p:ext uri="{BB962C8B-B14F-4D97-AF65-F5344CB8AC3E}">
        <p14:creationId xmlns:p14="http://schemas.microsoft.com/office/powerpoint/2010/main" val="3306313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1CCDD-B7C2-4E80-ADDA-368192618C58}"/>
              </a:ext>
            </a:extLst>
          </p:cNvPr>
          <p:cNvSpPr txBox="1">
            <a:spLocks/>
          </p:cNvSpPr>
          <p:nvPr/>
        </p:nvSpPr>
        <p:spPr>
          <a:xfrm>
            <a:off x="609600" y="365126"/>
            <a:ext cx="109728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anchor="ct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altLang="en-US" sz="3200" dirty="0">
                <a:solidFill>
                  <a:schemeClr val="bg1"/>
                </a:solidFill>
                <a:latin typeface="Times New Roman" panose="02020603050405020304" pitchFamily="18" charset="0"/>
                <a:cs typeface="Times New Roman" panose="02020603050405020304" pitchFamily="18" charset="0"/>
              </a:rPr>
              <a:t>The Disproportionate Impact of COVID-19 on Older Black and Latino Adults</a:t>
            </a:r>
            <a:endParaRPr lang="en-US" altLang="en-US" sz="3200" dirty="0">
              <a:solidFill>
                <a:schemeClr val="bg1"/>
              </a:solidFill>
              <a:latin typeface="Georgia" panose="02040502050405020303"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2D5665FC-1693-4E21-953B-F98E7F049F57}"/>
              </a:ext>
            </a:extLst>
          </p:cNvPr>
          <p:cNvSpPr txBox="1"/>
          <p:nvPr/>
        </p:nvSpPr>
        <p:spPr>
          <a:xfrm>
            <a:off x="609600" y="6396336"/>
            <a:ext cx="10972800" cy="461665"/>
          </a:xfrm>
          <a:prstGeom prst="rect">
            <a:avLst/>
          </a:prstGeom>
          <a:noFill/>
        </p:spPr>
        <p:txBody>
          <a:bodyPr wrap="square" rtlCol="0">
            <a:spAutoFit/>
          </a:bodyPr>
          <a:lstStyle/>
          <a:p>
            <a:r>
              <a:rPr lang="en-US" sz="1200" dirty="0">
                <a:solidFill>
                  <a:srgbClr val="FFFFFF"/>
                </a:solidFill>
                <a:latin typeface="Georgia" panose="02040502050405020303" pitchFamily="18" charset="0"/>
              </a:rPr>
              <a:t>Saenz and Garcia. (2021). The Disproportionate Impact of COVID-19 on Older Latino Mortality: The Rapidly Diminishing Latino Paradox. </a:t>
            </a:r>
            <a:r>
              <a:rPr lang="en-US" sz="1200" i="1" dirty="0">
                <a:solidFill>
                  <a:srgbClr val="FFFFFF"/>
                </a:solidFill>
                <a:latin typeface="Georgia" panose="02040502050405020303" pitchFamily="18" charset="0"/>
              </a:rPr>
              <a:t>The Journals of Gerontology: Series B. </a:t>
            </a:r>
          </a:p>
        </p:txBody>
      </p:sp>
      <p:pic>
        <p:nvPicPr>
          <p:cNvPr id="5" name="Picture 4" descr="Chart, bar chart&#10;&#10;Description automatically generated">
            <a:extLst>
              <a:ext uri="{FF2B5EF4-FFF2-40B4-BE49-F238E27FC236}">
                <a16:creationId xmlns:a16="http://schemas.microsoft.com/office/drawing/2014/main" id="{E0054FA8-07A2-4EE1-8890-8688062DFC6B}"/>
              </a:ext>
            </a:extLst>
          </p:cNvPr>
          <p:cNvPicPr>
            <a:picLocks noChangeAspect="1"/>
          </p:cNvPicPr>
          <p:nvPr/>
        </p:nvPicPr>
        <p:blipFill rotWithShape="1">
          <a:blip r:embed="rId3"/>
          <a:srcRect b="70565"/>
          <a:stretch/>
        </p:blipFill>
        <p:spPr>
          <a:xfrm>
            <a:off x="1787047" y="1671655"/>
            <a:ext cx="8617907" cy="3514691"/>
          </a:xfrm>
          <a:prstGeom prst="rect">
            <a:avLst/>
          </a:prstGeom>
        </p:spPr>
      </p:pic>
    </p:spTree>
    <p:extLst>
      <p:ext uri="{BB962C8B-B14F-4D97-AF65-F5344CB8AC3E}">
        <p14:creationId xmlns:p14="http://schemas.microsoft.com/office/powerpoint/2010/main" val="2363124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1CCDD-B7C2-4E80-ADDA-368192618C58}"/>
              </a:ext>
            </a:extLst>
          </p:cNvPr>
          <p:cNvSpPr txBox="1">
            <a:spLocks/>
          </p:cNvSpPr>
          <p:nvPr/>
        </p:nvSpPr>
        <p:spPr>
          <a:xfrm>
            <a:off x="609600" y="365126"/>
            <a:ext cx="109728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anchor="ct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altLang="en-US" sz="3200" dirty="0">
                <a:solidFill>
                  <a:schemeClr val="bg1"/>
                </a:solidFill>
                <a:latin typeface="Times New Roman" panose="02020603050405020304" pitchFamily="18" charset="0"/>
                <a:cs typeface="Times New Roman" panose="02020603050405020304" pitchFamily="18" charset="0"/>
              </a:rPr>
              <a:t>For older Latinos, Latino Paradox for non-COVID deaths </a:t>
            </a:r>
            <a:endParaRPr lang="en-US" altLang="en-US" sz="3200" dirty="0">
              <a:solidFill>
                <a:schemeClr val="bg1"/>
              </a:solidFill>
              <a:latin typeface="Georgia" panose="02040502050405020303" pitchFamily="18" charset="0"/>
              <a:cs typeface="Times New Roman" panose="02020603050405020304" pitchFamily="18" charset="0"/>
            </a:endParaRPr>
          </a:p>
        </p:txBody>
      </p:sp>
      <p:pic>
        <p:nvPicPr>
          <p:cNvPr id="4" name="Picture 3" descr="Chart, bar chart&#10;&#10;Description automatically generated">
            <a:extLst>
              <a:ext uri="{FF2B5EF4-FFF2-40B4-BE49-F238E27FC236}">
                <a16:creationId xmlns:a16="http://schemas.microsoft.com/office/drawing/2014/main" id="{3D2CCBF9-EC0C-499D-9ED8-F5730B37F389}"/>
              </a:ext>
            </a:extLst>
          </p:cNvPr>
          <p:cNvPicPr>
            <a:picLocks noChangeAspect="1"/>
          </p:cNvPicPr>
          <p:nvPr/>
        </p:nvPicPr>
        <p:blipFill rotWithShape="1">
          <a:blip r:embed="rId3"/>
          <a:srcRect t="33564" b="37250"/>
          <a:stretch/>
        </p:blipFill>
        <p:spPr>
          <a:xfrm>
            <a:off x="1758913" y="1675087"/>
            <a:ext cx="8674175" cy="3507827"/>
          </a:xfrm>
          <a:prstGeom prst="rect">
            <a:avLst/>
          </a:prstGeom>
        </p:spPr>
      </p:pic>
      <p:sp>
        <p:nvSpPr>
          <p:cNvPr id="5" name="TextBox 4">
            <a:extLst>
              <a:ext uri="{FF2B5EF4-FFF2-40B4-BE49-F238E27FC236}">
                <a16:creationId xmlns:a16="http://schemas.microsoft.com/office/drawing/2014/main" id="{54455993-6684-4204-9DA9-3393774C11A9}"/>
              </a:ext>
            </a:extLst>
          </p:cNvPr>
          <p:cNvSpPr txBox="1"/>
          <p:nvPr/>
        </p:nvSpPr>
        <p:spPr>
          <a:xfrm>
            <a:off x="609600" y="6396336"/>
            <a:ext cx="10972800" cy="461665"/>
          </a:xfrm>
          <a:prstGeom prst="rect">
            <a:avLst/>
          </a:prstGeom>
          <a:noFill/>
        </p:spPr>
        <p:txBody>
          <a:bodyPr wrap="square" rtlCol="0">
            <a:spAutoFit/>
          </a:bodyPr>
          <a:lstStyle/>
          <a:p>
            <a:r>
              <a:rPr lang="en-US" sz="1200" dirty="0">
                <a:solidFill>
                  <a:srgbClr val="FFFFFF"/>
                </a:solidFill>
                <a:latin typeface="Georgia" panose="02040502050405020303" pitchFamily="18" charset="0"/>
              </a:rPr>
              <a:t>Saenz and Garcia. (2021). The Disproportionate Impact of COVID-19 on Older Latino Mortality: The Rapidly Diminishing Latino Paradox. </a:t>
            </a:r>
            <a:r>
              <a:rPr lang="en-US" sz="1200" i="1" dirty="0">
                <a:solidFill>
                  <a:srgbClr val="FFFFFF"/>
                </a:solidFill>
                <a:latin typeface="Georgia" panose="02040502050405020303" pitchFamily="18" charset="0"/>
              </a:rPr>
              <a:t>The Journals of Gerontology: Series B. </a:t>
            </a:r>
          </a:p>
        </p:txBody>
      </p:sp>
    </p:spTree>
    <p:extLst>
      <p:ext uri="{BB962C8B-B14F-4D97-AF65-F5344CB8AC3E}">
        <p14:creationId xmlns:p14="http://schemas.microsoft.com/office/powerpoint/2010/main" val="2882237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0468A-6125-4E2A-B122-B2C70B046476}"/>
              </a:ext>
            </a:extLst>
          </p:cNvPr>
          <p:cNvSpPr>
            <a:spLocks noGrp="1"/>
          </p:cNvSpPr>
          <p:nvPr>
            <p:ph type="title"/>
          </p:nvPr>
        </p:nvSpPr>
        <p:spPr/>
        <p:txBody>
          <a:bodyPr/>
          <a:lstStyle/>
          <a:p>
            <a:pPr algn="ctr"/>
            <a:r>
              <a:rPr lang="en-US" dirty="0"/>
              <a:t>Outline</a:t>
            </a:r>
          </a:p>
        </p:txBody>
      </p:sp>
      <p:sp>
        <p:nvSpPr>
          <p:cNvPr id="3" name="Content Placeholder 2">
            <a:extLst>
              <a:ext uri="{FF2B5EF4-FFF2-40B4-BE49-F238E27FC236}">
                <a16:creationId xmlns:a16="http://schemas.microsoft.com/office/drawing/2014/main" id="{207C96B4-C74A-4FBC-A50C-811F4C081A24}"/>
              </a:ext>
            </a:extLst>
          </p:cNvPr>
          <p:cNvSpPr>
            <a:spLocks noGrp="1"/>
          </p:cNvSpPr>
          <p:nvPr>
            <p:ph idx="1"/>
          </p:nvPr>
        </p:nvSpPr>
        <p:spPr/>
        <p:txBody>
          <a:bodyPr>
            <a:normAutofit fontScale="92500" lnSpcReduction="20000"/>
          </a:bodyPr>
          <a:lstStyle/>
          <a:p>
            <a:r>
              <a:rPr lang="en-US" sz="3200" dirty="0"/>
              <a:t>Introductory remarks</a:t>
            </a:r>
          </a:p>
          <a:p>
            <a:r>
              <a:rPr lang="en-US" sz="3200" dirty="0"/>
              <a:t>Getting started on Latino COVID-19 research</a:t>
            </a:r>
          </a:p>
          <a:p>
            <a:r>
              <a:rPr lang="en-US" sz="3200" dirty="0"/>
              <a:t>Theoretical grounding </a:t>
            </a:r>
          </a:p>
          <a:p>
            <a:r>
              <a:rPr lang="en-US" sz="3200" dirty="0"/>
              <a:t>Shifting context of COVID-19 mortality</a:t>
            </a:r>
          </a:p>
          <a:p>
            <a:r>
              <a:rPr lang="en-US" sz="3200" dirty="0"/>
              <a:t>Data sources and methods</a:t>
            </a:r>
          </a:p>
          <a:p>
            <a:r>
              <a:rPr lang="en-US" sz="3200" dirty="0"/>
              <a:t>Early and more recent findings on Latinos</a:t>
            </a:r>
          </a:p>
          <a:p>
            <a:r>
              <a:rPr lang="en-US" sz="3200" dirty="0"/>
              <a:t>COVID-19 beyond Latinos</a:t>
            </a:r>
          </a:p>
          <a:p>
            <a:r>
              <a:rPr lang="en-US" sz="3200" dirty="0"/>
              <a:t>Closing remarks</a:t>
            </a:r>
          </a:p>
        </p:txBody>
      </p:sp>
    </p:spTree>
    <p:extLst>
      <p:ext uri="{BB962C8B-B14F-4D97-AF65-F5344CB8AC3E}">
        <p14:creationId xmlns:p14="http://schemas.microsoft.com/office/powerpoint/2010/main" val="91639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1CCDD-B7C2-4E80-ADDA-368192618C58}"/>
              </a:ext>
            </a:extLst>
          </p:cNvPr>
          <p:cNvSpPr txBox="1">
            <a:spLocks/>
          </p:cNvSpPr>
          <p:nvPr/>
        </p:nvSpPr>
        <p:spPr>
          <a:xfrm>
            <a:off x="609600" y="365126"/>
            <a:ext cx="109728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anchor="ct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altLang="en-US" sz="3600" dirty="0">
                <a:solidFill>
                  <a:schemeClr val="bg1"/>
                </a:solidFill>
                <a:latin typeface="Georgia" panose="02040502050405020303" pitchFamily="18" charset="0"/>
                <a:cs typeface="Times New Roman" panose="02020603050405020304" pitchFamily="18" charset="0"/>
              </a:rPr>
              <a:t>Narrowing Latino paradox for death from all causes</a:t>
            </a:r>
          </a:p>
        </p:txBody>
      </p:sp>
      <p:pic>
        <p:nvPicPr>
          <p:cNvPr id="5" name="Picture 4" descr="Chart, bar chart&#10;&#10;Description automatically generated">
            <a:extLst>
              <a:ext uri="{FF2B5EF4-FFF2-40B4-BE49-F238E27FC236}">
                <a16:creationId xmlns:a16="http://schemas.microsoft.com/office/drawing/2014/main" id="{B632FE66-5C06-406A-8235-FE56E2E96C30}"/>
              </a:ext>
            </a:extLst>
          </p:cNvPr>
          <p:cNvPicPr>
            <a:picLocks noChangeAspect="1"/>
          </p:cNvPicPr>
          <p:nvPr/>
        </p:nvPicPr>
        <p:blipFill rotWithShape="1">
          <a:blip r:embed="rId3"/>
          <a:srcRect t="66667" b="3908"/>
          <a:stretch/>
        </p:blipFill>
        <p:spPr>
          <a:xfrm>
            <a:off x="1610476" y="1600200"/>
            <a:ext cx="8971049" cy="3657600"/>
          </a:xfrm>
          <a:prstGeom prst="rect">
            <a:avLst/>
          </a:prstGeom>
        </p:spPr>
      </p:pic>
      <p:sp>
        <p:nvSpPr>
          <p:cNvPr id="6" name="TextBox 5">
            <a:extLst>
              <a:ext uri="{FF2B5EF4-FFF2-40B4-BE49-F238E27FC236}">
                <a16:creationId xmlns:a16="http://schemas.microsoft.com/office/drawing/2014/main" id="{2620C330-683C-4AC7-856A-C77418594323}"/>
              </a:ext>
            </a:extLst>
          </p:cNvPr>
          <p:cNvSpPr txBox="1"/>
          <p:nvPr/>
        </p:nvSpPr>
        <p:spPr>
          <a:xfrm>
            <a:off x="609600" y="6396336"/>
            <a:ext cx="10972800" cy="461665"/>
          </a:xfrm>
          <a:prstGeom prst="rect">
            <a:avLst/>
          </a:prstGeom>
          <a:noFill/>
        </p:spPr>
        <p:txBody>
          <a:bodyPr wrap="square" rtlCol="0">
            <a:spAutoFit/>
          </a:bodyPr>
          <a:lstStyle/>
          <a:p>
            <a:r>
              <a:rPr lang="en-US" sz="1200" dirty="0">
                <a:solidFill>
                  <a:srgbClr val="FFFFFF"/>
                </a:solidFill>
                <a:latin typeface="Georgia" panose="02040502050405020303" pitchFamily="18" charset="0"/>
              </a:rPr>
              <a:t>Saenz and Garcia. (2021). The Disproportionate Impact of COVID-19 on Older Latino Mortality: The Rapidly Diminishing Latino Paradox. </a:t>
            </a:r>
            <a:r>
              <a:rPr lang="en-US" sz="1200" i="1" dirty="0">
                <a:solidFill>
                  <a:srgbClr val="FFFFFF"/>
                </a:solidFill>
                <a:latin typeface="Georgia" panose="02040502050405020303" pitchFamily="18" charset="0"/>
              </a:rPr>
              <a:t>The Journals of Gerontology: Series B. </a:t>
            </a:r>
          </a:p>
        </p:txBody>
      </p:sp>
      <p:sp>
        <p:nvSpPr>
          <p:cNvPr id="3" name="Rectangle 2">
            <a:extLst>
              <a:ext uri="{FF2B5EF4-FFF2-40B4-BE49-F238E27FC236}">
                <a16:creationId xmlns:a16="http://schemas.microsoft.com/office/drawing/2014/main" id="{6F3BEFD7-F1D2-4D1A-AA6F-490A10B6EDE2}"/>
              </a:ext>
            </a:extLst>
          </p:cNvPr>
          <p:cNvSpPr/>
          <p:nvPr/>
        </p:nvSpPr>
        <p:spPr>
          <a:xfrm>
            <a:off x="5181600" y="4362994"/>
            <a:ext cx="548640" cy="28738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998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E18FA-322E-4E9D-AE29-3332F24A8402}"/>
              </a:ext>
            </a:extLst>
          </p:cNvPr>
          <p:cNvSpPr>
            <a:spLocks noGrp="1"/>
          </p:cNvSpPr>
          <p:nvPr>
            <p:ph type="title"/>
          </p:nvPr>
        </p:nvSpPr>
        <p:spPr/>
        <p:txBody>
          <a:bodyPr>
            <a:normAutofit fontScale="90000"/>
          </a:bodyPr>
          <a:lstStyle/>
          <a:p>
            <a:pPr algn="ctr"/>
            <a:r>
              <a:rPr lang="en-US" sz="4000" dirty="0">
                <a:latin typeface="Georgia" panose="02040502050405020303" pitchFamily="18" charset="0"/>
              </a:rPr>
              <a:t>Ratio of Latino-to-White ASDRs for Total Deaths, Selected Time Periods</a:t>
            </a:r>
          </a:p>
        </p:txBody>
      </p:sp>
      <p:graphicFrame>
        <p:nvGraphicFramePr>
          <p:cNvPr id="4" name="Content Placeholder 3">
            <a:extLst>
              <a:ext uri="{FF2B5EF4-FFF2-40B4-BE49-F238E27FC236}">
                <a16:creationId xmlns:a16="http://schemas.microsoft.com/office/drawing/2014/main" id="{0FA0592C-C491-4BC2-B0C5-F8971C28D872}"/>
              </a:ext>
            </a:extLst>
          </p:cNvPr>
          <p:cNvGraphicFramePr>
            <a:graphicFrameLocks noGrp="1"/>
          </p:cNvGraphicFramePr>
          <p:nvPr>
            <p:ph idx="1"/>
            <p:extLst>
              <p:ext uri="{D42A27DB-BD31-4B8C-83A1-F6EECF244321}">
                <p14:modId xmlns:p14="http://schemas.microsoft.com/office/powerpoint/2010/main" val="3285565298"/>
              </p:ext>
            </p:extLst>
          </p:nvPr>
        </p:nvGraphicFramePr>
        <p:xfrm>
          <a:off x="1737359" y="1913430"/>
          <a:ext cx="8717282" cy="4800137"/>
        </p:xfrm>
        <a:graphic>
          <a:graphicData uri="http://schemas.openxmlformats.org/drawingml/2006/table">
            <a:tbl>
              <a:tblPr/>
              <a:tblGrid>
                <a:gridCol w="1903774">
                  <a:extLst>
                    <a:ext uri="{9D8B030D-6E8A-4147-A177-3AD203B41FA5}">
                      <a16:colId xmlns:a16="http://schemas.microsoft.com/office/drawing/2014/main" val="3453551012"/>
                    </a:ext>
                  </a:extLst>
                </a:gridCol>
                <a:gridCol w="1703377">
                  <a:extLst>
                    <a:ext uri="{9D8B030D-6E8A-4147-A177-3AD203B41FA5}">
                      <a16:colId xmlns:a16="http://schemas.microsoft.com/office/drawing/2014/main" val="1873965265"/>
                    </a:ext>
                  </a:extLst>
                </a:gridCol>
                <a:gridCol w="1703377">
                  <a:extLst>
                    <a:ext uri="{9D8B030D-6E8A-4147-A177-3AD203B41FA5}">
                      <a16:colId xmlns:a16="http://schemas.microsoft.com/office/drawing/2014/main" val="2353455001"/>
                    </a:ext>
                  </a:extLst>
                </a:gridCol>
                <a:gridCol w="1703377">
                  <a:extLst>
                    <a:ext uri="{9D8B030D-6E8A-4147-A177-3AD203B41FA5}">
                      <a16:colId xmlns:a16="http://schemas.microsoft.com/office/drawing/2014/main" val="1824212177"/>
                    </a:ext>
                  </a:extLst>
                </a:gridCol>
                <a:gridCol w="1703377">
                  <a:extLst>
                    <a:ext uri="{9D8B030D-6E8A-4147-A177-3AD203B41FA5}">
                      <a16:colId xmlns:a16="http://schemas.microsoft.com/office/drawing/2014/main" val="3027760341"/>
                    </a:ext>
                  </a:extLst>
                </a:gridCol>
              </a:tblGrid>
              <a:tr h="282361">
                <a:tc>
                  <a:txBody>
                    <a:bodyPr/>
                    <a:lstStyle/>
                    <a:p>
                      <a:pPr algn="l" fontAlgn="b"/>
                      <a:r>
                        <a:rPr lang="en-US" sz="1800" b="1" i="0" u="none" strike="noStrike" dirty="0">
                          <a:solidFill>
                            <a:srgbClr val="000000"/>
                          </a:solidFill>
                          <a:effectLst/>
                          <a:latin typeface="Georgia" panose="02040502050405020303" pitchFamily="18" charset="0"/>
                        </a:rPr>
                        <a:t>Cumulative</a:t>
                      </a:r>
                    </a:p>
                  </a:txBody>
                  <a:tcPr marL="4763" marR="4763" marT="4763"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Georgia" panose="02040502050405020303" pitchFamily="18" charset="0"/>
                      </a:endParaRPr>
                    </a:p>
                  </a:txBody>
                  <a:tcPr marL="4763" marR="4763" marT="4763"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Georgia" panose="02040502050405020303" pitchFamily="18" charset="0"/>
                      </a:endParaRPr>
                    </a:p>
                  </a:txBody>
                  <a:tcPr marL="4763" marR="4763" marT="4763"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Georgia" panose="02040502050405020303" pitchFamily="18" charset="0"/>
                      </a:endParaRPr>
                    </a:p>
                  </a:txBody>
                  <a:tcPr marL="4763" marR="4763" marT="4763"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Georgia" panose="02040502050405020303" pitchFamily="18" charset="0"/>
                      </a:endParaRPr>
                    </a:p>
                  </a:txBody>
                  <a:tcPr marL="4763" marR="4763" marT="4763" marB="0" anchor="b">
                    <a:lnL>
                      <a:noFill/>
                    </a:lnL>
                    <a:lnR>
                      <a:noFill/>
                    </a:lnR>
                    <a:lnT>
                      <a:noFill/>
                    </a:lnT>
                    <a:lnB>
                      <a:noFill/>
                    </a:lnB>
                  </a:tcPr>
                </a:tc>
                <a:extLst>
                  <a:ext uri="{0D108BD9-81ED-4DB2-BD59-A6C34878D82A}">
                    <a16:rowId xmlns:a16="http://schemas.microsoft.com/office/drawing/2014/main" val="400323258"/>
                  </a:ext>
                </a:extLst>
              </a:tr>
              <a:tr h="282361">
                <a:tc>
                  <a:txBody>
                    <a:bodyPr/>
                    <a:lstStyle/>
                    <a:p>
                      <a:pPr algn="l" fontAlgn="b"/>
                      <a:r>
                        <a:rPr lang="en-US" sz="1800" b="1" i="0" u="none" strike="noStrike" dirty="0">
                          <a:solidFill>
                            <a:srgbClr val="000000"/>
                          </a:solidFill>
                          <a:effectLst/>
                          <a:latin typeface="Georgia" panose="02040502050405020303" pitchFamily="18" charset="0"/>
                        </a:rPr>
                        <a:t>End Date</a:t>
                      </a:r>
                    </a:p>
                  </a:txBody>
                  <a:tcPr marL="4763" marR="4763" marT="4763" marB="0" anchor="b">
                    <a:lnL>
                      <a:noFill/>
                    </a:lnL>
                    <a:lnR>
                      <a:noFill/>
                    </a:lnR>
                    <a:lnT>
                      <a:noFill/>
                    </a:lnT>
                    <a:lnB>
                      <a:noFill/>
                    </a:lnB>
                  </a:tcPr>
                </a:tc>
                <a:tc>
                  <a:txBody>
                    <a:bodyPr/>
                    <a:lstStyle/>
                    <a:p>
                      <a:pPr algn="ctr" fontAlgn="b"/>
                      <a:r>
                        <a:rPr lang="en-US" sz="1800" b="1" i="0" u="none" strike="noStrike" dirty="0">
                          <a:solidFill>
                            <a:srgbClr val="000000"/>
                          </a:solidFill>
                          <a:effectLst/>
                          <a:latin typeface="Georgia" panose="02040502050405020303" pitchFamily="18" charset="0"/>
                        </a:rPr>
                        <a:t>55-64</a:t>
                      </a:r>
                    </a:p>
                  </a:txBody>
                  <a:tcPr marL="4763" marR="4763" marT="4763" marB="0" anchor="b">
                    <a:lnL>
                      <a:noFill/>
                    </a:lnL>
                    <a:lnR>
                      <a:noFill/>
                    </a:lnR>
                    <a:lnT>
                      <a:noFill/>
                    </a:lnT>
                    <a:lnB>
                      <a:noFill/>
                    </a:lnB>
                  </a:tcPr>
                </a:tc>
                <a:tc>
                  <a:txBody>
                    <a:bodyPr/>
                    <a:lstStyle/>
                    <a:p>
                      <a:pPr algn="ctr" fontAlgn="b"/>
                      <a:r>
                        <a:rPr lang="en-US" sz="1800" b="1" i="0" u="none" strike="noStrike" dirty="0">
                          <a:solidFill>
                            <a:srgbClr val="000000"/>
                          </a:solidFill>
                          <a:effectLst/>
                          <a:latin typeface="Georgia" panose="02040502050405020303" pitchFamily="18" charset="0"/>
                        </a:rPr>
                        <a:t>65-74</a:t>
                      </a:r>
                    </a:p>
                  </a:txBody>
                  <a:tcPr marL="4763" marR="4763" marT="4763" marB="0" anchor="b">
                    <a:lnL>
                      <a:noFill/>
                    </a:lnL>
                    <a:lnR>
                      <a:noFill/>
                    </a:lnR>
                    <a:lnT>
                      <a:noFill/>
                    </a:lnT>
                    <a:lnB>
                      <a:noFill/>
                    </a:lnB>
                  </a:tcPr>
                </a:tc>
                <a:tc>
                  <a:txBody>
                    <a:bodyPr/>
                    <a:lstStyle/>
                    <a:p>
                      <a:pPr algn="ctr" fontAlgn="b"/>
                      <a:r>
                        <a:rPr lang="en-US" sz="1800" b="1" i="0" u="none" strike="noStrike" dirty="0">
                          <a:solidFill>
                            <a:srgbClr val="000000"/>
                          </a:solidFill>
                          <a:effectLst/>
                          <a:latin typeface="Georgia" panose="02040502050405020303" pitchFamily="18" charset="0"/>
                        </a:rPr>
                        <a:t>75-84</a:t>
                      </a:r>
                    </a:p>
                  </a:txBody>
                  <a:tcPr marL="4763" marR="4763" marT="4763" marB="0" anchor="b">
                    <a:lnL>
                      <a:noFill/>
                    </a:lnL>
                    <a:lnR>
                      <a:noFill/>
                    </a:lnR>
                    <a:lnT>
                      <a:noFill/>
                    </a:lnT>
                    <a:lnB>
                      <a:noFill/>
                    </a:lnB>
                  </a:tcPr>
                </a:tc>
                <a:tc>
                  <a:txBody>
                    <a:bodyPr/>
                    <a:lstStyle/>
                    <a:p>
                      <a:pPr algn="ctr" fontAlgn="b"/>
                      <a:r>
                        <a:rPr lang="en-US" sz="1800" b="1" i="0" u="none" strike="noStrike" dirty="0">
                          <a:solidFill>
                            <a:srgbClr val="000000"/>
                          </a:solidFill>
                          <a:effectLst/>
                          <a:latin typeface="Georgia" panose="02040502050405020303" pitchFamily="18" charset="0"/>
                        </a:rPr>
                        <a:t>85+</a:t>
                      </a:r>
                    </a:p>
                  </a:txBody>
                  <a:tcPr marL="4763" marR="4763" marT="4763" marB="0" anchor="b">
                    <a:lnL>
                      <a:noFill/>
                    </a:lnL>
                    <a:lnR>
                      <a:noFill/>
                    </a:lnR>
                    <a:lnT>
                      <a:noFill/>
                    </a:lnT>
                    <a:lnB>
                      <a:noFill/>
                    </a:lnB>
                  </a:tcPr>
                </a:tc>
                <a:extLst>
                  <a:ext uri="{0D108BD9-81ED-4DB2-BD59-A6C34878D82A}">
                    <a16:rowId xmlns:a16="http://schemas.microsoft.com/office/drawing/2014/main" val="2841900313"/>
                  </a:ext>
                </a:extLst>
              </a:tr>
              <a:tr h="282361">
                <a:tc>
                  <a:txBody>
                    <a:bodyPr/>
                    <a:lstStyle/>
                    <a:p>
                      <a:pPr algn="l" fontAlgn="b"/>
                      <a:endParaRPr lang="en-US" sz="1800" b="0" i="0" u="none" strike="noStrike" dirty="0">
                        <a:solidFill>
                          <a:srgbClr val="000000"/>
                        </a:solidFill>
                        <a:effectLst/>
                        <a:latin typeface="Georgia" panose="02040502050405020303" pitchFamily="18" charset="0"/>
                      </a:endParaRPr>
                    </a:p>
                  </a:txBody>
                  <a:tcPr marL="4763" marR="4763" marT="4763"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Georgia" panose="02040502050405020303" pitchFamily="18" charset="0"/>
                      </a:endParaRPr>
                    </a:p>
                  </a:txBody>
                  <a:tcPr marL="4763" marR="4763" marT="4763"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Georgia" panose="02040502050405020303" pitchFamily="18" charset="0"/>
                      </a:endParaRPr>
                    </a:p>
                  </a:txBody>
                  <a:tcPr marL="4763" marR="4763" marT="4763"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Georgia" panose="02040502050405020303" pitchFamily="18" charset="0"/>
                      </a:endParaRPr>
                    </a:p>
                  </a:txBody>
                  <a:tcPr marL="4763" marR="4763" marT="4763"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Georgia" panose="02040502050405020303" pitchFamily="18" charset="0"/>
                      </a:endParaRPr>
                    </a:p>
                  </a:txBody>
                  <a:tcPr marL="4763" marR="4763" marT="4763" marB="0" anchor="b">
                    <a:lnL>
                      <a:noFill/>
                    </a:lnL>
                    <a:lnR>
                      <a:noFill/>
                    </a:lnR>
                    <a:lnT>
                      <a:noFill/>
                    </a:lnT>
                    <a:lnB>
                      <a:noFill/>
                    </a:lnB>
                  </a:tcPr>
                </a:tc>
                <a:extLst>
                  <a:ext uri="{0D108BD9-81ED-4DB2-BD59-A6C34878D82A}">
                    <a16:rowId xmlns:a16="http://schemas.microsoft.com/office/drawing/2014/main" val="1591873166"/>
                  </a:ext>
                </a:extLst>
              </a:tr>
              <a:tr h="282361">
                <a:tc>
                  <a:txBody>
                    <a:bodyPr/>
                    <a:lstStyle/>
                    <a:p>
                      <a:pPr algn="ctr" fontAlgn="b"/>
                      <a:r>
                        <a:rPr lang="en-US" sz="1800" b="0" i="0" u="none" strike="noStrike" dirty="0">
                          <a:solidFill>
                            <a:srgbClr val="000000"/>
                          </a:solidFill>
                          <a:effectLst/>
                          <a:latin typeface="Georgia" panose="02040502050405020303" pitchFamily="18" charset="0"/>
                        </a:rPr>
                        <a:t>08/30/2000</a:t>
                      </a:r>
                    </a:p>
                  </a:txBody>
                  <a:tcPr marL="4763" marR="4763" marT="4763" marB="0" anchor="b">
                    <a:lnL>
                      <a:noFill/>
                    </a:lnL>
                    <a:lnR>
                      <a:noFill/>
                    </a:lnR>
                    <a:lnT>
                      <a:noFill/>
                    </a:lnT>
                    <a:lnB>
                      <a:noFill/>
                    </a:lnB>
                  </a:tcPr>
                </a:tc>
                <a:tc>
                  <a:txBody>
                    <a:bodyPr/>
                    <a:lstStyle/>
                    <a:p>
                      <a:pPr algn="ctr" fontAlgn="b"/>
                      <a:r>
                        <a:rPr lang="en-US" sz="1800" b="0" i="0" u="none" strike="noStrike" dirty="0">
                          <a:solidFill>
                            <a:srgbClr val="000000"/>
                          </a:solidFill>
                          <a:effectLst/>
                          <a:latin typeface="Georgia" panose="02040502050405020303" pitchFamily="18" charset="0"/>
                        </a:rPr>
                        <a:t>0.988</a:t>
                      </a:r>
                    </a:p>
                  </a:txBody>
                  <a:tcPr marL="4763" marR="4763" marT="4763" marB="0" anchor="b">
                    <a:lnL>
                      <a:noFill/>
                    </a:lnL>
                    <a:lnR>
                      <a:noFill/>
                    </a:lnR>
                    <a:lnT>
                      <a:noFill/>
                    </a:lnT>
                    <a:lnB>
                      <a:noFill/>
                    </a:lnB>
                  </a:tcPr>
                </a:tc>
                <a:tc>
                  <a:txBody>
                    <a:bodyPr/>
                    <a:lstStyle/>
                    <a:p>
                      <a:pPr algn="ctr" fontAlgn="b"/>
                      <a:r>
                        <a:rPr lang="en-US" sz="1800" b="1" i="0" u="none" strike="noStrike" dirty="0">
                          <a:solidFill>
                            <a:schemeClr val="bg1"/>
                          </a:solidFill>
                          <a:effectLst/>
                          <a:highlight>
                            <a:srgbClr val="FFFF00"/>
                          </a:highlight>
                          <a:latin typeface="Georgia" panose="02040502050405020303" pitchFamily="18" charset="0"/>
                        </a:rPr>
                        <a:t>1.028</a:t>
                      </a:r>
                    </a:p>
                  </a:txBody>
                  <a:tcPr marL="4763" marR="4763" marT="4763" marB="0" anchor="b">
                    <a:lnL>
                      <a:noFill/>
                    </a:lnL>
                    <a:lnR>
                      <a:noFill/>
                    </a:lnR>
                    <a:lnT>
                      <a:noFill/>
                    </a:lnT>
                    <a:lnB>
                      <a:noFill/>
                    </a:lnB>
                  </a:tcPr>
                </a:tc>
                <a:tc>
                  <a:txBody>
                    <a:bodyPr/>
                    <a:lstStyle/>
                    <a:p>
                      <a:pPr algn="ctr" fontAlgn="b"/>
                      <a:r>
                        <a:rPr lang="en-US" sz="1800" b="0" i="0" u="none" strike="noStrike" dirty="0">
                          <a:solidFill>
                            <a:srgbClr val="000000"/>
                          </a:solidFill>
                          <a:effectLst/>
                          <a:latin typeface="Georgia" panose="02040502050405020303" pitchFamily="18" charset="0"/>
                        </a:rPr>
                        <a:t>0.959</a:t>
                      </a:r>
                    </a:p>
                  </a:txBody>
                  <a:tcPr marL="4763" marR="4763" marT="4763" marB="0" anchor="b">
                    <a:lnL>
                      <a:noFill/>
                    </a:lnL>
                    <a:lnR>
                      <a:noFill/>
                    </a:lnR>
                    <a:lnT>
                      <a:noFill/>
                    </a:lnT>
                    <a:lnB>
                      <a:noFill/>
                    </a:lnB>
                  </a:tcPr>
                </a:tc>
                <a:tc>
                  <a:txBody>
                    <a:bodyPr/>
                    <a:lstStyle/>
                    <a:p>
                      <a:pPr algn="ctr" fontAlgn="b"/>
                      <a:r>
                        <a:rPr lang="en-US" sz="1800" b="0" i="0" u="none" strike="noStrike" dirty="0">
                          <a:solidFill>
                            <a:srgbClr val="000000"/>
                          </a:solidFill>
                          <a:effectLst/>
                          <a:latin typeface="Georgia" panose="02040502050405020303" pitchFamily="18" charset="0"/>
                        </a:rPr>
                        <a:t>0.840</a:t>
                      </a:r>
                    </a:p>
                  </a:txBody>
                  <a:tcPr marL="4763" marR="4763" marT="4763" marB="0" anchor="b">
                    <a:lnL>
                      <a:noFill/>
                    </a:lnL>
                    <a:lnR>
                      <a:noFill/>
                    </a:lnR>
                    <a:lnT>
                      <a:noFill/>
                    </a:lnT>
                    <a:lnB>
                      <a:noFill/>
                    </a:lnB>
                  </a:tcPr>
                </a:tc>
                <a:extLst>
                  <a:ext uri="{0D108BD9-81ED-4DB2-BD59-A6C34878D82A}">
                    <a16:rowId xmlns:a16="http://schemas.microsoft.com/office/drawing/2014/main" val="769922980"/>
                  </a:ext>
                </a:extLst>
              </a:tr>
              <a:tr h="282361">
                <a:tc>
                  <a:txBody>
                    <a:bodyPr/>
                    <a:lstStyle/>
                    <a:p>
                      <a:pPr algn="ctr" fontAlgn="b"/>
                      <a:r>
                        <a:rPr lang="en-US" sz="1800" b="0" i="0" u="none" strike="noStrike" dirty="0">
                          <a:solidFill>
                            <a:srgbClr val="000000"/>
                          </a:solidFill>
                          <a:effectLst/>
                          <a:latin typeface="Georgia" panose="02040502050405020303" pitchFamily="18" charset="0"/>
                        </a:rPr>
                        <a:t>10/17/2020</a:t>
                      </a:r>
                    </a:p>
                  </a:txBody>
                  <a:tcPr marL="4763" marR="4763" marT="4763" marB="0" anchor="b">
                    <a:lnL>
                      <a:noFill/>
                    </a:lnL>
                    <a:lnR>
                      <a:noFill/>
                    </a:lnR>
                    <a:lnT>
                      <a:noFill/>
                    </a:lnT>
                    <a:lnB>
                      <a:noFill/>
                    </a:lnB>
                  </a:tcPr>
                </a:tc>
                <a:tc>
                  <a:txBody>
                    <a:bodyPr/>
                    <a:lstStyle/>
                    <a:p>
                      <a:pPr algn="ctr" fontAlgn="b"/>
                      <a:r>
                        <a:rPr lang="en-US" sz="1800" b="0" i="0" u="none" strike="noStrike" dirty="0">
                          <a:solidFill>
                            <a:srgbClr val="000000"/>
                          </a:solidFill>
                          <a:effectLst/>
                          <a:latin typeface="Georgia" panose="02040502050405020303" pitchFamily="18" charset="0"/>
                        </a:rPr>
                        <a:t>1.000</a:t>
                      </a:r>
                    </a:p>
                  </a:txBody>
                  <a:tcPr marL="4763" marR="4763" marT="4763" marB="0" anchor="b">
                    <a:lnL>
                      <a:noFill/>
                    </a:lnL>
                    <a:lnR>
                      <a:noFill/>
                    </a:lnR>
                    <a:lnT>
                      <a:noFill/>
                    </a:lnT>
                    <a:lnB>
                      <a:noFill/>
                    </a:lnB>
                  </a:tcPr>
                </a:tc>
                <a:tc>
                  <a:txBody>
                    <a:bodyPr/>
                    <a:lstStyle/>
                    <a:p>
                      <a:pPr algn="ctr" fontAlgn="b"/>
                      <a:r>
                        <a:rPr lang="en-US" sz="1800" b="1" i="0" u="none" strike="noStrike" dirty="0">
                          <a:solidFill>
                            <a:schemeClr val="bg1"/>
                          </a:solidFill>
                          <a:effectLst/>
                          <a:highlight>
                            <a:srgbClr val="FFFF00"/>
                          </a:highlight>
                          <a:latin typeface="Georgia" panose="02040502050405020303" pitchFamily="18" charset="0"/>
                        </a:rPr>
                        <a:t>1.039</a:t>
                      </a:r>
                    </a:p>
                  </a:txBody>
                  <a:tcPr marL="4763" marR="4763" marT="4763" marB="0" anchor="b">
                    <a:lnL>
                      <a:noFill/>
                    </a:lnL>
                    <a:lnR>
                      <a:noFill/>
                    </a:lnR>
                    <a:lnT>
                      <a:noFill/>
                    </a:lnT>
                    <a:lnB>
                      <a:noFill/>
                    </a:lnB>
                  </a:tcPr>
                </a:tc>
                <a:tc>
                  <a:txBody>
                    <a:bodyPr/>
                    <a:lstStyle/>
                    <a:p>
                      <a:pPr algn="ctr" fontAlgn="b"/>
                      <a:r>
                        <a:rPr lang="en-US" sz="1800" b="0" i="0" u="none" strike="noStrike" dirty="0">
                          <a:solidFill>
                            <a:srgbClr val="000000"/>
                          </a:solidFill>
                          <a:effectLst/>
                          <a:latin typeface="Georgia" panose="02040502050405020303" pitchFamily="18" charset="0"/>
                        </a:rPr>
                        <a:t>0.961</a:t>
                      </a:r>
                    </a:p>
                  </a:txBody>
                  <a:tcPr marL="4763" marR="4763" marT="4763" marB="0" anchor="b">
                    <a:lnL>
                      <a:noFill/>
                    </a:lnL>
                    <a:lnR>
                      <a:noFill/>
                    </a:lnR>
                    <a:lnT>
                      <a:noFill/>
                    </a:lnT>
                    <a:lnB>
                      <a:noFill/>
                    </a:lnB>
                  </a:tcPr>
                </a:tc>
                <a:tc>
                  <a:txBody>
                    <a:bodyPr/>
                    <a:lstStyle/>
                    <a:p>
                      <a:pPr algn="ctr" fontAlgn="b"/>
                      <a:r>
                        <a:rPr lang="en-US" sz="1800" b="0" i="0" u="none" strike="noStrike" dirty="0">
                          <a:solidFill>
                            <a:srgbClr val="000000"/>
                          </a:solidFill>
                          <a:effectLst/>
                          <a:latin typeface="Georgia" panose="02040502050405020303" pitchFamily="18" charset="0"/>
                        </a:rPr>
                        <a:t>0.840</a:t>
                      </a:r>
                    </a:p>
                  </a:txBody>
                  <a:tcPr marL="4763" marR="4763" marT="4763" marB="0" anchor="b">
                    <a:lnL>
                      <a:noFill/>
                    </a:lnL>
                    <a:lnR>
                      <a:noFill/>
                    </a:lnR>
                    <a:lnT>
                      <a:noFill/>
                    </a:lnT>
                    <a:lnB>
                      <a:noFill/>
                    </a:lnB>
                  </a:tcPr>
                </a:tc>
                <a:extLst>
                  <a:ext uri="{0D108BD9-81ED-4DB2-BD59-A6C34878D82A}">
                    <a16:rowId xmlns:a16="http://schemas.microsoft.com/office/drawing/2014/main" val="1757042106"/>
                  </a:ext>
                </a:extLst>
              </a:tr>
              <a:tr h="282361">
                <a:tc>
                  <a:txBody>
                    <a:bodyPr/>
                    <a:lstStyle/>
                    <a:p>
                      <a:pPr algn="ctr" fontAlgn="b"/>
                      <a:r>
                        <a:rPr lang="en-US" sz="1800" b="0" i="0" u="none" strike="noStrike" dirty="0">
                          <a:solidFill>
                            <a:srgbClr val="000000"/>
                          </a:solidFill>
                          <a:effectLst/>
                          <a:latin typeface="Georgia" panose="02040502050405020303" pitchFamily="18" charset="0"/>
                        </a:rPr>
                        <a:t>12/26/2020</a:t>
                      </a:r>
                    </a:p>
                  </a:txBody>
                  <a:tcPr marL="4763" marR="4763" marT="4763" marB="0" anchor="b">
                    <a:lnL>
                      <a:noFill/>
                    </a:lnL>
                    <a:lnR>
                      <a:noFill/>
                    </a:lnR>
                    <a:lnT>
                      <a:noFill/>
                    </a:lnT>
                    <a:lnB>
                      <a:noFill/>
                    </a:lnB>
                  </a:tcPr>
                </a:tc>
                <a:tc>
                  <a:txBody>
                    <a:bodyPr/>
                    <a:lstStyle/>
                    <a:p>
                      <a:pPr algn="ctr" fontAlgn="b"/>
                      <a:r>
                        <a:rPr lang="en-US" sz="1800" b="0" i="0" u="none" strike="noStrike" dirty="0">
                          <a:solidFill>
                            <a:srgbClr val="000000"/>
                          </a:solidFill>
                          <a:effectLst/>
                          <a:latin typeface="Georgia" panose="02040502050405020303" pitchFamily="18" charset="0"/>
                        </a:rPr>
                        <a:t>0.996</a:t>
                      </a:r>
                    </a:p>
                  </a:txBody>
                  <a:tcPr marL="4763" marR="4763" marT="4763" marB="0" anchor="b">
                    <a:lnL>
                      <a:noFill/>
                    </a:lnL>
                    <a:lnR>
                      <a:noFill/>
                    </a:lnR>
                    <a:lnT>
                      <a:noFill/>
                    </a:lnT>
                    <a:lnB>
                      <a:noFill/>
                    </a:lnB>
                  </a:tcPr>
                </a:tc>
                <a:tc>
                  <a:txBody>
                    <a:bodyPr/>
                    <a:lstStyle/>
                    <a:p>
                      <a:pPr algn="ctr" fontAlgn="b"/>
                      <a:r>
                        <a:rPr lang="en-US" sz="1800" b="1" i="0" u="none" strike="noStrike" dirty="0">
                          <a:solidFill>
                            <a:schemeClr val="bg1"/>
                          </a:solidFill>
                          <a:effectLst/>
                          <a:highlight>
                            <a:srgbClr val="FFFF00"/>
                          </a:highlight>
                          <a:latin typeface="Georgia" panose="02040502050405020303" pitchFamily="18" charset="0"/>
                        </a:rPr>
                        <a:t>1.026</a:t>
                      </a:r>
                    </a:p>
                  </a:txBody>
                  <a:tcPr marL="4763" marR="4763" marT="4763" marB="0" anchor="b">
                    <a:lnL>
                      <a:noFill/>
                    </a:lnL>
                    <a:lnR>
                      <a:noFill/>
                    </a:lnR>
                    <a:lnT>
                      <a:noFill/>
                    </a:lnT>
                    <a:lnB>
                      <a:noFill/>
                    </a:lnB>
                  </a:tcPr>
                </a:tc>
                <a:tc>
                  <a:txBody>
                    <a:bodyPr/>
                    <a:lstStyle/>
                    <a:p>
                      <a:pPr algn="ctr" fontAlgn="b"/>
                      <a:r>
                        <a:rPr lang="en-US" sz="1800" b="0" i="0" u="none" strike="noStrike" dirty="0">
                          <a:solidFill>
                            <a:srgbClr val="000000"/>
                          </a:solidFill>
                          <a:effectLst/>
                          <a:latin typeface="Georgia" panose="02040502050405020303" pitchFamily="18" charset="0"/>
                        </a:rPr>
                        <a:t>0.945</a:t>
                      </a:r>
                    </a:p>
                  </a:txBody>
                  <a:tcPr marL="4763" marR="4763" marT="4763" marB="0" anchor="b">
                    <a:lnL>
                      <a:noFill/>
                    </a:lnL>
                    <a:lnR>
                      <a:noFill/>
                    </a:lnR>
                    <a:lnT>
                      <a:noFill/>
                    </a:lnT>
                    <a:lnB>
                      <a:noFill/>
                    </a:lnB>
                  </a:tcPr>
                </a:tc>
                <a:tc>
                  <a:txBody>
                    <a:bodyPr/>
                    <a:lstStyle/>
                    <a:p>
                      <a:pPr algn="ctr" fontAlgn="b"/>
                      <a:r>
                        <a:rPr lang="en-US" sz="1800" b="0" i="0" u="none" strike="noStrike" dirty="0">
                          <a:solidFill>
                            <a:srgbClr val="000000"/>
                          </a:solidFill>
                          <a:effectLst/>
                          <a:latin typeface="Georgia" panose="02040502050405020303" pitchFamily="18" charset="0"/>
                        </a:rPr>
                        <a:t>0.822</a:t>
                      </a:r>
                    </a:p>
                  </a:txBody>
                  <a:tcPr marL="4763" marR="4763" marT="4763" marB="0" anchor="b">
                    <a:lnL>
                      <a:noFill/>
                    </a:lnL>
                    <a:lnR>
                      <a:noFill/>
                    </a:lnR>
                    <a:lnT>
                      <a:noFill/>
                    </a:lnT>
                    <a:lnB>
                      <a:noFill/>
                    </a:lnB>
                  </a:tcPr>
                </a:tc>
                <a:extLst>
                  <a:ext uri="{0D108BD9-81ED-4DB2-BD59-A6C34878D82A}">
                    <a16:rowId xmlns:a16="http://schemas.microsoft.com/office/drawing/2014/main" val="1029417221"/>
                  </a:ext>
                </a:extLst>
              </a:tr>
              <a:tr h="282361">
                <a:tc>
                  <a:txBody>
                    <a:bodyPr/>
                    <a:lstStyle/>
                    <a:p>
                      <a:pPr algn="ctr" fontAlgn="b"/>
                      <a:r>
                        <a:rPr lang="en-US" sz="1800" b="0" i="0" u="none" strike="noStrike" dirty="0">
                          <a:solidFill>
                            <a:srgbClr val="000000"/>
                          </a:solidFill>
                          <a:effectLst/>
                          <a:latin typeface="Georgia" panose="02040502050405020303" pitchFamily="18" charset="0"/>
                        </a:rPr>
                        <a:t>01/30/2021</a:t>
                      </a:r>
                    </a:p>
                  </a:txBody>
                  <a:tcPr marL="4763" marR="4763" marT="4763" marB="0" anchor="b">
                    <a:lnL>
                      <a:noFill/>
                    </a:lnL>
                    <a:lnR>
                      <a:noFill/>
                    </a:lnR>
                    <a:lnT>
                      <a:noFill/>
                    </a:lnT>
                    <a:lnB>
                      <a:noFill/>
                    </a:lnB>
                  </a:tcPr>
                </a:tc>
                <a:tc>
                  <a:txBody>
                    <a:bodyPr/>
                    <a:lstStyle/>
                    <a:p>
                      <a:pPr algn="ctr" fontAlgn="b"/>
                      <a:r>
                        <a:rPr lang="en-US" sz="1800" b="1" i="0" u="none" strike="noStrike" dirty="0">
                          <a:solidFill>
                            <a:schemeClr val="bg1"/>
                          </a:solidFill>
                          <a:effectLst/>
                          <a:highlight>
                            <a:srgbClr val="FFFF00"/>
                          </a:highlight>
                          <a:latin typeface="Georgia" panose="02040502050405020303" pitchFamily="18" charset="0"/>
                        </a:rPr>
                        <a:t>1.025</a:t>
                      </a:r>
                    </a:p>
                  </a:txBody>
                  <a:tcPr marL="4763" marR="4763" marT="4763" marB="0" anchor="b">
                    <a:lnL>
                      <a:noFill/>
                    </a:lnL>
                    <a:lnR>
                      <a:noFill/>
                    </a:lnR>
                    <a:lnT>
                      <a:noFill/>
                    </a:lnT>
                    <a:lnB>
                      <a:noFill/>
                    </a:lnB>
                  </a:tcPr>
                </a:tc>
                <a:tc>
                  <a:txBody>
                    <a:bodyPr/>
                    <a:lstStyle/>
                    <a:p>
                      <a:pPr algn="ctr" fontAlgn="b"/>
                      <a:r>
                        <a:rPr lang="en-US" sz="1800" b="1" i="0" u="none" strike="noStrike" dirty="0">
                          <a:solidFill>
                            <a:schemeClr val="bg1"/>
                          </a:solidFill>
                          <a:effectLst/>
                          <a:highlight>
                            <a:srgbClr val="FFFF00"/>
                          </a:highlight>
                          <a:latin typeface="Georgia" panose="02040502050405020303" pitchFamily="18" charset="0"/>
                        </a:rPr>
                        <a:t>1.055</a:t>
                      </a:r>
                    </a:p>
                  </a:txBody>
                  <a:tcPr marL="4763" marR="4763" marT="4763" marB="0" anchor="b">
                    <a:lnL>
                      <a:noFill/>
                    </a:lnL>
                    <a:lnR>
                      <a:noFill/>
                    </a:lnR>
                    <a:lnT>
                      <a:noFill/>
                    </a:lnT>
                    <a:lnB>
                      <a:noFill/>
                    </a:lnB>
                  </a:tcPr>
                </a:tc>
                <a:tc>
                  <a:txBody>
                    <a:bodyPr/>
                    <a:lstStyle/>
                    <a:p>
                      <a:pPr algn="ctr" fontAlgn="b"/>
                      <a:r>
                        <a:rPr lang="en-US" sz="1800" b="0" i="0" u="none" strike="noStrike" dirty="0">
                          <a:solidFill>
                            <a:srgbClr val="000000"/>
                          </a:solidFill>
                          <a:effectLst/>
                          <a:latin typeface="Georgia" panose="02040502050405020303" pitchFamily="18" charset="0"/>
                        </a:rPr>
                        <a:t>0.961</a:t>
                      </a:r>
                    </a:p>
                  </a:txBody>
                  <a:tcPr marL="4763" marR="4763" marT="4763" marB="0" anchor="b">
                    <a:lnL>
                      <a:noFill/>
                    </a:lnL>
                    <a:lnR>
                      <a:noFill/>
                    </a:lnR>
                    <a:lnT>
                      <a:noFill/>
                    </a:lnT>
                    <a:lnB>
                      <a:noFill/>
                    </a:lnB>
                  </a:tcPr>
                </a:tc>
                <a:tc>
                  <a:txBody>
                    <a:bodyPr/>
                    <a:lstStyle/>
                    <a:p>
                      <a:pPr algn="ctr" fontAlgn="b"/>
                      <a:r>
                        <a:rPr lang="en-US" sz="1800" b="0" i="0" u="none" strike="noStrike" dirty="0">
                          <a:solidFill>
                            <a:srgbClr val="000000"/>
                          </a:solidFill>
                          <a:effectLst/>
                          <a:latin typeface="Georgia" panose="02040502050405020303" pitchFamily="18" charset="0"/>
                        </a:rPr>
                        <a:t>0.822</a:t>
                      </a:r>
                    </a:p>
                  </a:txBody>
                  <a:tcPr marL="4763" marR="4763" marT="4763" marB="0" anchor="b">
                    <a:lnL>
                      <a:noFill/>
                    </a:lnL>
                    <a:lnR>
                      <a:noFill/>
                    </a:lnR>
                    <a:lnT>
                      <a:noFill/>
                    </a:lnT>
                    <a:lnB>
                      <a:noFill/>
                    </a:lnB>
                  </a:tcPr>
                </a:tc>
                <a:extLst>
                  <a:ext uri="{0D108BD9-81ED-4DB2-BD59-A6C34878D82A}">
                    <a16:rowId xmlns:a16="http://schemas.microsoft.com/office/drawing/2014/main" val="1690023492"/>
                  </a:ext>
                </a:extLst>
              </a:tr>
              <a:tr h="282361">
                <a:tc>
                  <a:txBody>
                    <a:bodyPr/>
                    <a:lstStyle/>
                    <a:p>
                      <a:pPr algn="ctr" fontAlgn="b"/>
                      <a:r>
                        <a:rPr lang="en-US" sz="1800" b="0" i="0" u="none" strike="noStrike" dirty="0">
                          <a:solidFill>
                            <a:srgbClr val="000000"/>
                          </a:solidFill>
                          <a:effectLst/>
                          <a:latin typeface="Georgia" panose="02040502050405020303" pitchFamily="18" charset="0"/>
                        </a:rPr>
                        <a:t>02/27/2021</a:t>
                      </a:r>
                    </a:p>
                  </a:txBody>
                  <a:tcPr marL="4763" marR="4763" marT="4763" marB="0" anchor="b">
                    <a:lnL>
                      <a:noFill/>
                    </a:lnL>
                    <a:lnR>
                      <a:noFill/>
                    </a:lnR>
                    <a:lnT>
                      <a:noFill/>
                    </a:lnT>
                    <a:lnB>
                      <a:noFill/>
                    </a:lnB>
                  </a:tcPr>
                </a:tc>
                <a:tc>
                  <a:txBody>
                    <a:bodyPr/>
                    <a:lstStyle/>
                    <a:p>
                      <a:pPr algn="ctr" fontAlgn="b"/>
                      <a:r>
                        <a:rPr lang="en-US" sz="1800" b="1" i="0" u="none" strike="noStrike" dirty="0">
                          <a:solidFill>
                            <a:schemeClr val="bg1"/>
                          </a:solidFill>
                          <a:effectLst/>
                          <a:highlight>
                            <a:srgbClr val="FFFF00"/>
                          </a:highlight>
                          <a:latin typeface="Georgia" panose="02040502050405020303" pitchFamily="18" charset="0"/>
                        </a:rPr>
                        <a:t>1.053</a:t>
                      </a:r>
                    </a:p>
                  </a:txBody>
                  <a:tcPr marL="4763" marR="4763" marT="4763" marB="0" anchor="b">
                    <a:lnL>
                      <a:noFill/>
                    </a:lnL>
                    <a:lnR>
                      <a:noFill/>
                    </a:lnR>
                    <a:lnT>
                      <a:noFill/>
                    </a:lnT>
                    <a:lnB>
                      <a:noFill/>
                    </a:lnB>
                  </a:tcPr>
                </a:tc>
                <a:tc>
                  <a:txBody>
                    <a:bodyPr/>
                    <a:lstStyle/>
                    <a:p>
                      <a:pPr algn="ctr" fontAlgn="b"/>
                      <a:r>
                        <a:rPr lang="en-US" sz="1800" b="1" i="0" u="none" strike="noStrike" dirty="0">
                          <a:solidFill>
                            <a:schemeClr val="bg1"/>
                          </a:solidFill>
                          <a:effectLst/>
                          <a:highlight>
                            <a:srgbClr val="FFFF00"/>
                          </a:highlight>
                          <a:latin typeface="Georgia" panose="02040502050405020303" pitchFamily="18" charset="0"/>
                        </a:rPr>
                        <a:t>1.079</a:t>
                      </a:r>
                    </a:p>
                  </a:txBody>
                  <a:tcPr marL="4763" marR="4763" marT="4763" marB="0" anchor="b">
                    <a:lnL>
                      <a:noFill/>
                    </a:lnL>
                    <a:lnR>
                      <a:noFill/>
                    </a:lnR>
                    <a:lnT>
                      <a:noFill/>
                    </a:lnT>
                    <a:lnB>
                      <a:noFill/>
                    </a:lnB>
                  </a:tcPr>
                </a:tc>
                <a:tc>
                  <a:txBody>
                    <a:bodyPr/>
                    <a:lstStyle/>
                    <a:p>
                      <a:pPr algn="ctr" fontAlgn="b"/>
                      <a:r>
                        <a:rPr lang="en-US" sz="1800" b="0" i="0" u="none" strike="noStrike" dirty="0">
                          <a:solidFill>
                            <a:srgbClr val="000000"/>
                          </a:solidFill>
                          <a:effectLst/>
                          <a:latin typeface="Georgia" panose="02040502050405020303" pitchFamily="18" charset="0"/>
                        </a:rPr>
                        <a:t>0.976</a:t>
                      </a:r>
                    </a:p>
                  </a:txBody>
                  <a:tcPr marL="4763" marR="4763" marT="4763" marB="0" anchor="b">
                    <a:lnL>
                      <a:noFill/>
                    </a:lnL>
                    <a:lnR>
                      <a:noFill/>
                    </a:lnR>
                    <a:lnT>
                      <a:noFill/>
                    </a:lnT>
                    <a:lnB>
                      <a:noFill/>
                    </a:lnB>
                  </a:tcPr>
                </a:tc>
                <a:tc>
                  <a:txBody>
                    <a:bodyPr/>
                    <a:lstStyle/>
                    <a:p>
                      <a:pPr algn="ctr" fontAlgn="b"/>
                      <a:r>
                        <a:rPr lang="en-US" sz="1800" b="0" i="0" u="none" strike="noStrike" dirty="0">
                          <a:solidFill>
                            <a:srgbClr val="000000"/>
                          </a:solidFill>
                          <a:effectLst/>
                          <a:latin typeface="Georgia" panose="02040502050405020303" pitchFamily="18" charset="0"/>
                        </a:rPr>
                        <a:t>0.828</a:t>
                      </a:r>
                    </a:p>
                  </a:txBody>
                  <a:tcPr marL="4763" marR="4763" marT="4763" marB="0" anchor="b">
                    <a:lnL>
                      <a:noFill/>
                    </a:lnL>
                    <a:lnR>
                      <a:noFill/>
                    </a:lnR>
                    <a:lnT>
                      <a:noFill/>
                    </a:lnT>
                    <a:lnB>
                      <a:noFill/>
                    </a:lnB>
                  </a:tcPr>
                </a:tc>
                <a:extLst>
                  <a:ext uri="{0D108BD9-81ED-4DB2-BD59-A6C34878D82A}">
                    <a16:rowId xmlns:a16="http://schemas.microsoft.com/office/drawing/2014/main" val="911701645"/>
                  </a:ext>
                </a:extLst>
              </a:tr>
              <a:tr h="282361">
                <a:tc>
                  <a:txBody>
                    <a:bodyPr/>
                    <a:lstStyle/>
                    <a:p>
                      <a:pPr algn="ctr" fontAlgn="b"/>
                      <a:r>
                        <a:rPr lang="en-US" sz="1800" b="0" i="0" u="none" strike="noStrike" dirty="0">
                          <a:solidFill>
                            <a:srgbClr val="000000"/>
                          </a:solidFill>
                          <a:effectLst/>
                          <a:latin typeface="Georgia" panose="02040502050405020303" pitchFamily="18" charset="0"/>
                        </a:rPr>
                        <a:t>03/27/2021</a:t>
                      </a:r>
                    </a:p>
                  </a:txBody>
                  <a:tcPr marL="4763" marR="4763" marT="4763" marB="0" anchor="b">
                    <a:lnL>
                      <a:noFill/>
                    </a:lnL>
                    <a:lnR>
                      <a:noFill/>
                    </a:lnR>
                    <a:lnT>
                      <a:noFill/>
                    </a:lnT>
                    <a:lnB>
                      <a:noFill/>
                    </a:lnB>
                  </a:tcPr>
                </a:tc>
                <a:tc>
                  <a:txBody>
                    <a:bodyPr/>
                    <a:lstStyle/>
                    <a:p>
                      <a:pPr algn="ctr" fontAlgn="b"/>
                      <a:r>
                        <a:rPr lang="en-US" sz="1800" b="1" i="0" u="none" strike="noStrike" dirty="0">
                          <a:solidFill>
                            <a:schemeClr val="bg1"/>
                          </a:solidFill>
                          <a:effectLst/>
                          <a:highlight>
                            <a:srgbClr val="FFFF00"/>
                          </a:highlight>
                          <a:latin typeface="Georgia" panose="02040502050405020303" pitchFamily="18" charset="0"/>
                        </a:rPr>
                        <a:t>1.065</a:t>
                      </a:r>
                    </a:p>
                  </a:txBody>
                  <a:tcPr marL="4763" marR="4763" marT="4763" marB="0" anchor="b">
                    <a:lnL>
                      <a:noFill/>
                    </a:lnL>
                    <a:lnR>
                      <a:noFill/>
                    </a:lnR>
                    <a:lnT>
                      <a:noFill/>
                    </a:lnT>
                    <a:lnB>
                      <a:noFill/>
                    </a:lnB>
                  </a:tcPr>
                </a:tc>
                <a:tc>
                  <a:txBody>
                    <a:bodyPr/>
                    <a:lstStyle/>
                    <a:p>
                      <a:pPr algn="ctr" fontAlgn="b"/>
                      <a:r>
                        <a:rPr lang="en-US" sz="1800" b="1" i="0" u="none" strike="noStrike" dirty="0">
                          <a:solidFill>
                            <a:schemeClr val="bg1"/>
                          </a:solidFill>
                          <a:effectLst/>
                          <a:highlight>
                            <a:srgbClr val="FFFF00"/>
                          </a:highlight>
                          <a:latin typeface="Georgia" panose="02040502050405020303" pitchFamily="18" charset="0"/>
                        </a:rPr>
                        <a:t>1.091</a:t>
                      </a:r>
                    </a:p>
                  </a:txBody>
                  <a:tcPr marL="4763" marR="4763" marT="4763" marB="0" anchor="b">
                    <a:lnL>
                      <a:noFill/>
                    </a:lnL>
                    <a:lnR>
                      <a:noFill/>
                    </a:lnR>
                    <a:lnT>
                      <a:noFill/>
                    </a:lnT>
                    <a:lnB>
                      <a:noFill/>
                    </a:lnB>
                  </a:tcPr>
                </a:tc>
                <a:tc>
                  <a:txBody>
                    <a:bodyPr/>
                    <a:lstStyle/>
                    <a:p>
                      <a:pPr algn="ctr" fontAlgn="b"/>
                      <a:r>
                        <a:rPr lang="en-US" sz="1800" b="0" i="0" u="none" strike="noStrike" dirty="0">
                          <a:solidFill>
                            <a:srgbClr val="000000"/>
                          </a:solidFill>
                          <a:effectLst/>
                          <a:latin typeface="Georgia" panose="02040502050405020303" pitchFamily="18" charset="0"/>
                        </a:rPr>
                        <a:t>0.983</a:t>
                      </a:r>
                    </a:p>
                  </a:txBody>
                  <a:tcPr marL="4763" marR="4763" marT="4763" marB="0" anchor="b">
                    <a:lnL>
                      <a:noFill/>
                    </a:lnL>
                    <a:lnR>
                      <a:noFill/>
                    </a:lnR>
                    <a:lnT>
                      <a:noFill/>
                    </a:lnT>
                    <a:lnB>
                      <a:noFill/>
                    </a:lnB>
                  </a:tcPr>
                </a:tc>
                <a:tc>
                  <a:txBody>
                    <a:bodyPr/>
                    <a:lstStyle/>
                    <a:p>
                      <a:pPr algn="ctr" fontAlgn="b"/>
                      <a:r>
                        <a:rPr lang="en-US" sz="1800" b="0" i="0" u="none" strike="noStrike" dirty="0">
                          <a:solidFill>
                            <a:srgbClr val="000000"/>
                          </a:solidFill>
                          <a:effectLst/>
                          <a:latin typeface="Georgia" panose="02040502050405020303" pitchFamily="18" charset="0"/>
                        </a:rPr>
                        <a:t>0.833</a:t>
                      </a:r>
                    </a:p>
                  </a:txBody>
                  <a:tcPr marL="4763" marR="4763" marT="4763" marB="0" anchor="b">
                    <a:lnL>
                      <a:noFill/>
                    </a:lnL>
                    <a:lnR>
                      <a:noFill/>
                    </a:lnR>
                    <a:lnT>
                      <a:noFill/>
                    </a:lnT>
                    <a:lnB>
                      <a:noFill/>
                    </a:lnB>
                  </a:tcPr>
                </a:tc>
                <a:extLst>
                  <a:ext uri="{0D108BD9-81ED-4DB2-BD59-A6C34878D82A}">
                    <a16:rowId xmlns:a16="http://schemas.microsoft.com/office/drawing/2014/main" val="419152453"/>
                  </a:ext>
                </a:extLst>
              </a:tr>
              <a:tr h="282361">
                <a:tc>
                  <a:txBody>
                    <a:bodyPr/>
                    <a:lstStyle/>
                    <a:p>
                      <a:pPr algn="ctr" fontAlgn="b"/>
                      <a:r>
                        <a:rPr lang="en-US" sz="1800" b="0" i="0" u="none" strike="noStrike" dirty="0">
                          <a:solidFill>
                            <a:srgbClr val="000000"/>
                          </a:solidFill>
                          <a:effectLst/>
                          <a:latin typeface="Georgia" panose="02040502050405020303" pitchFamily="18" charset="0"/>
                        </a:rPr>
                        <a:t>04/24/2021</a:t>
                      </a:r>
                    </a:p>
                  </a:txBody>
                  <a:tcPr marL="4763" marR="4763" marT="4763" marB="0" anchor="b">
                    <a:lnL>
                      <a:noFill/>
                    </a:lnL>
                    <a:lnR>
                      <a:noFill/>
                    </a:lnR>
                    <a:lnT>
                      <a:noFill/>
                    </a:lnT>
                    <a:lnB>
                      <a:noFill/>
                    </a:lnB>
                  </a:tcPr>
                </a:tc>
                <a:tc>
                  <a:txBody>
                    <a:bodyPr/>
                    <a:lstStyle/>
                    <a:p>
                      <a:pPr algn="ctr" fontAlgn="b"/>
                      <a:r>
                        <a:rPr lang="en-US" sz="1800" b="1" i="0" u="none" strike="noStrike" dirty="0">
                          <a:solidFill>
                            <a:schemeClr val="bg1"/>
                          </a:solidFill>
                          <a:effectLst/>
                          <a:highlight>
                            <a:srgbClr val="FFFF00"/>
                          </a:highlight>
                          <a:latin typeface="Georgia" panose="02040502050405020303" pitchFamily="18" charset="0"/>
                        </a:rPr>
                        <a:t>1.026</a:t>
                      </a:r>
                    </a:p>
                  </a:txBody>
                  <a:tcPr marL="4763" marR="4763" marT="4763" marB="0" anchor="b">
                    <a:lnL>
                      <a:noFill/>
                    </a:lnL>
                    <a:lnR>
                      <a:noFill/>
                    </a:lnR>
                    <a:lnT>
                      <a:noFill/>
                    </a:lnT>
                    <a:lnB>
                      <a:noFill/>
                    </a:lnB>
                  </a:tcPr>
                </a:tc>
                <a:tc>
                  <a:txBody>
                    <a:bodyPr/>
                    <a:lstStyle/>
                    <a:p>
                      <a:pPr algn="ctr" fontAlgn="b"/>
                      <a:r>
                        <a:rPr lang="en-US" sz="1800" b="1" i="0" u="none" strike="noStrike" dirty="0">
                          <a:solidFill>
                            <a:schemeClr val="bg1"/>
                          </a:solidFill>
                          <a:effectLst/>
                          <a:highlight>
                            <a:srgbClr val="FFFF00"/>
                          </a:highlight>
                          <a:latin typeface="Georgia" panose="02040502050405020303" pitchFamily="18" charset="0"/>
                        </a:rPr>
                        <a:t>1.069</a:t>
                      </a:r>
                    </a:p>
                  </a:txBody>
                  <a:tcPr marL="4763" marR="4763" marT="4763" marB="0" anchor="b">
                    <a:lnL>
                      <a:noFill/>
                    </a:lnL>
                    <a:lnR>
                      <a:noFill/>
                    </a:lnR>
                    <a:lnT>
                      <a:noFill/>
                    </a:lnT>
                    <a:lnB>
                      <a:noFill/>
                    </a:lnB>
                  </a:tcPr>
                </a:tc>
                <a:tc>
                  <a:txBody>
                    <a:bodyPr/>
                    <a:lstStyle/>
                    <a:p>
                      <a:pPr algn="ctr" fontAlgn="b"/>
                      <a:r>
                        <a:rPr lang="en-US" sz="1800" b="0" i="0" u="none" strike="noStrike" dirty="0">
                          <a:solidFill>
                            <a:srgbClr val="000000"/>
                          </a:solidFill>
                          <a:effectLst/>
                          <a:latin typeface="Georgia" panose="02040502050405020303" pitchFamily="18" charset="0"/>
                        </a:rPr>
                        <a:t>0.964</a:t>
                      </a:r>
                    </a:p>
                  </a:txBody>
                  <a:tcPr marL="4763" marR="4763" marT="4763" marB="0" anchor="b">
                    <a:lnL>
                      <a:noFill/>
                    </a:lnL>
                    <a:lnR>
                      <a:noFill/>
                    </a:lnR>
                    <a:lnT>
                      <a:noFill/>
                    </a:lnT>
                    <a:lnB>
                      <a:noFill/>
                    </a:lnB>
                  </a:tcPr>
                </a:tc>
                <a:tc>
                  <a:txBody>
                    <a:bodyPr/>
                    <a:lstStyle/>
                    <a:p>
                      <a:pPr algn="ctr" fontAlgn="b"/>
                      <a:r>
                        <a:rPr lang="en-US" sz="1800" b="0" i="0" u="none" strike="noStrike" dirty="0">
                          <a:solidFill>
                            <a:srgbClr val="000000"/>
                          </a:solidFill>
                          <a:effectLst/>
                          <a:latin typeface="Georgia" panose="02040502050405020303" pitchFamily="18" charset="0"/>
                        </a:rPr>
                        <a:t>0.826</a:t>
                      </a:r>
                    </a:p>
                  </a:txBody>
                  <a:tcPr marL="4763" marR="4763" marT="4763" marB="0" anchor="b">
                    <a:lnL>
                      <a:noFill/>
                    </a:lnL>
                    <a:lnR>
                      <a:noFill/>
                    </a:lnR>
                    <a:lnT>
                      <a:noFill/>
                    </a:lnT>
                    <a:lnB>
                      <a:noFill/>
                    </a:lnB>
                  </a:tcPr>
                </a:tc>
                <a:extLst>
                  <a:ext uri="{0D108BD9-81ED-4DB2-BD59-A6C34878D82A}">
                    <a16:rowId xmlns:a16="http://schemas.microsoft.com/office/drawing/2014/main" val="2020104658"/>
                  </a:ext>
                </a:extLst>
              </a:tr>
              <a:tr h="282361">
                <a:tc>
                  <a:txBody>
                    <a:bodyPr/>
                    <a:lstStyle/>
                    <a:p>
                      <a:pPr algn="ctr" fontAlgn="b"/>
                      <a:r>
                        <a:rPr lang="en-US" sz="1800" b="0" i="0" u="none" strike="noStrike" dirty="0">
                          <a:solidFill>
                            <a:srgbClr val="000000"/>
                          </a:solidFill>
                          <a:effectLst/>
                          <a:latin typeface="Georgia" panose="02040502050405020303" pitchFamily="18" charset="0"/>
                        </a:rPr>
                        <a:t>05/29/2021</a:t>
                      </a:r>
                    </a:p>
                  </a:txBody>
                  <a:tcPr marL="4763" marR="4763" marT="4763" marB="0" anchor="b">
                    <a:lnL>
                      <a:noFill/>
                    </a:lnL>
                    <a:lnR>
                      <a:noFill/>
                    </a:lnR>
                    <a:lnT>
                      <a:noFill/>
                    </a:lnT>
                    <a:lnB>
                      <a:noFill/>
                    </a:lnB>
                  </a:tcPr>
                </a:tc>
                <a:tc>
                  <a:txBody>
                    <a:bodyPr/>
                    <a:lstStyle/>
                    <a:p>
                      <a:pPr algn="ctr" fontAlgn="b"/>
                      <a:r>
                        <a:rPr lang="en-US" sz="1800" b="1" i="0" u="none" strike="noStrike" dirty="0">
                          <a:solidFill>
                            <a:schemeClr val="bg1"/>
                          </a:solidFill>
                          <a:effectLst/>
                          <a:highlight>
                            <a:srgbClr val="FFFF00"/>
                          </a:highlight>
                          <a:latin typeface="Georgia" panose="02040502050405020303" pitchFamily="18" charset="0"/>
                        </a:rPr>
                        <a:t>1.008</a:t>
                      </a:r>
                    </a:p>
                  </a:txBody>
                  <a:tcPr marL="4763" marR="4763" marT="4763" marB="0" anchor="b">
                    <a:lnL>
                      <a:noFill/>
                    </a:lnL>
                    <a:lnR>
                      <a:noFill/>
                    </a:lnR>
                    <a:lnT>
                      <a:noFill/>
                    </a:lnT>
                    <a:lnB>
                      <a:noFill/>
                    </a:lnB>
                  </a:tcPr>
                </a:tc>
                <a:tc>
                  <a:txBody>
                    <a:bodyPr/>
                    <a:lstStyle/>
                    <a:p>
                      <a:pPr algn="ctr" fontAlgn="b"/>
                      <a:r>
                        <a:rPr lang="en-US" sz="1800" b="1" i="0" u="none" strike="noStrike" dirty="0">
                          <a:solidFill>
                            <a:schemeClr val="bg1"/>
                          </a:solidFill>
                          <a:effectLst/>
                          <a:highlight>
                            <a:srgbClr val="FFFF00"/>
                          </a:highlight>
                          <a:latin typeface="Georgia" panose="02040502050405020303" pitchFamily="18" charset="0"/>
                        </a:rPr>
                        <a:t>1.049</a:t>
                      </a:r>
                    </a:p>
                  </a:txBody>
                  <a:tcPr marL="4763" marR="4763" marT="4763" marB="0" anchor="b">
                    <a:lnL>
                      <a:noFill/>
                    </a:lnL>
                    <a:lnR>
                      <a:noFill/>
                    </a:lnR>
                    <a:lnT>
                      <a:noFill/>
                    </a:lnT>
                    <a:lnB>
                      <a:noFill/>
                    </a:lnB>
                  </a:tcPr>
                </a:tc>
                <a:tc>
                  <a:txBody>
                    <a:bodyPr/>
                    <a:lstStyle/>
                    <a:p>
                      <a:pPr algn="ctr" fontAlgn="b"/>
                      <a:r>
                        <a:rPr lang="en-US" sz="1800" b="0" i="0" u="none" strike="noStrike" dirty="0">
                          <a:solidFill>
                            <a:srgbClr val="000000"/>
                          </a:solidFill>
                          <a:effectLst/>
                          <a:latin typeface="Georgia" panose="02040502050405020303" pitchFamily="18" charset="0"/>
                        </a:rPr>
                        <a:t>0.949</a:t>
                      </a:r>
                    </a:p>
                  </a:txBody>
                  <a:tcPr marL="4763" marR="4763" marT="4763" marB="0" anchor="b">
                    <a:lnL>
                      <a:noFill/>
                    </a:lnL>
                    <a:lnR>
                      <a:noFill/>
                    </a:lnR>
                    <a:lnT>
                      <a:noFill/>
                    </a:lnT>
                    <a:lnB>
                      <a:noFill/>
                    </a:lnB>
                  </a:tcPr>
                </a:tc>
                <a:tc>
                  <a:txBody>
                    <a:bodyPr/>
                    <a:lstStyle/>
                    <a:p>
                      <a:pPr algn="ctr" fontAlgn="b"/>
                      <a:r>
                        <a:rPr lang="en-US" sz="1800" b="0" i="0" u="none" strike="noStrike" dirty="0">
                          <a:solidFill>
                            <a:srgbClr val="000000"/>
                          </a:solidFill>
                          <a:effectLst/>
                          <a:latin typeface="Georgia" panose="02040502050405020303" pitchFamily="18" charset="0"/>
                        </a:rPr>
                        <a:t>0.819</a:t>
                      </a:r>
                    </a:p>
                  </a:txBody>
                  <a:tcPr marL="4763" marR="4763" marT="4763" marB="0" anchor="b">
                    <a:lnL>
                      <a:noFill/>
                    </a:lnL>
                    <a:lnR>
                      <a:noFill/>
                    </a:lnR>
                    <a:lnT>
                      <a:noFill/>
                    </a:lnT>
                    <a:lnB>
                      <a:noFill/>
                    </a:lnB>
                  </a:tcPr>
                </a:tc>
                <a:extLst>
                  <a:ext uri="{0D108BD9-81ED-4DB2-BD59-A6C34878D82A}">
                    <a16:rowId xmlns:a16="http://schemas.microsoft.com/office/drawing/2014/main" val="1385083400"/>
                  </a:ext>
                </a:extLst>
              </a:tr>
              <a:tr h="282361">
                <a:tc>
                  <a:txBody>
                    <a:bodyPr/>
                    <a:lstStyle/>
                    <a:p>
                      <a:pPr algn="ctr" fontAlgn="b"/>
                      <a:r>
                        <a:rPr lang="en-US" sz="1800" b="0" i="0" u="none" strike="noStrike" dirty="0">
                          <a:solidFill>
                            <a:srgbClr val="000000"/>
                          </a:solidFill>
                          <a:effectLst/>
                          <a:latin typeface="Georgia" panose="02040502050405020303" pitchFamily="18" charset="0"/>
                        </a:rPr>
                        <a:t>06/26/2021</a:t>
                      </a:r>
                    </a:p>
                  </a:txBody>
                  <a:tcPr marL="4763" marR="4763" marT="4763" marB="0" anchor="b">
                    <a:lnL>
                      <a:noFill/>
                    </a:lnL>
                    <a:lnR>
                      <a:noFill/>
                    </a:lnR>
                    <a:lnT>
                      <a:noFill/>
                    </a:lnT>
                    <a:lnB>
                      <a:noFill/>
                    </a:lnB>
                  </a:tcPr>
                </a:tc>
                <a:tc>
                  <a:txBody>
                    <a:bodyPr/>
                    <a:lstStyle/>
                    <a:p>
                      <a:pPr algn="ctr" fontAlgn="b"/>
                      <a:r>
                        <a:rPr lang="en-US" sz="1800" b="0" i="0" u="none" strike="noStrike" dirty="0">
                          <a:solidFill>
                            <a:srgbClr val="000000"/>
                          </a:solidFill>
                          <a:effectLst/>
                          <a:latin typeface="Georgia" panose="02040502050405020303" pitchFamily="18" charset="0"/>
                        </a:rPr>
                        <a:t>0.999</a:t>
                      </a:r>
                    </a:p>
                  </a:txBody>
                  <a:tcPr marL="4763" marR="4763" marT="4763" marB="0" anchor="b">
                    <a:lnL>
                      <a:noFill/>
                    </a:lnL>
                    <a:lnR>
                      <a:noFill/>
                    </a:lnR>
                    <a:lnT>
                      <a:noFill/>
                    </a:lnT>
                    <a:lnB>
                      <a:noFill/>
                    </a:lnB>
                  </a:tcPr>
                </a:tc>
                <a:tc>
                  <a:txBody>
                    <a:bodyPr/>
                    <a:lstStyle/>
                    <a:p>
                      <a:pPr algn="ctr" fontAlgn="b"/>
                      <a:r>
                        <a:rPr lang="en-US" sz="1800" b="1" i="0" u="none" strike="noStrike" dirty="0">
                          <a:solidFill>
                            <a:schemeClr val="bg1"/>
                          </a:solidFill>
                          <a:effectLst/>
                          <a:highlight>
                            <a:srgbClr val="FFFF00"/>
                          </a:highlight>
                          <a:latin typeface="Georgia" panose="02040502050405020303" pitchFamily="18" charset="0"/>
                        </a:rPr>
                        <a:t>1.040</a:t>
                      </a:r>
                    </a:p>
                  </a:txBody>
                  <a:tcPr marL="4763" marR="4763" marT="4763" marB="0" anchor="b">
                    <a:lnL>
                      <a:noFill/>
                    </a:lnL>
                    <a:lnR>
                      <a:noFill/>
                    </a:lnR>
                    <a:lnT>
                      <a:noFill/>
                    </a:lnT>
                    <a:lnB>
                      <a:noFill/>
                    </a:lnB>
                  </a:tcPr>
                </a:tc>
                <a:tc>
                  <a:txBody>
                    <a:bodyPr/>
                    <a:lstStyle/>
                    <a:p>
                      <a:pPr algn="ctr" fontAlgn="b"/>
                      <a:r>
                        <a:rPr lang="en-US" sz="1800" b="0" i="0" u="none" strike="noStrike" dirty="0">
                          <a:solidFill>
                            <a:srgbClr val="000000"/>
                          </a:solidFill>
                          <a:effectLst/>
                          <a:latin typeface="Georgia" panose="02040502050405020303" pitchFamily="18" charset="0"/>
                        </a:rPr>
                        <a:t>0.943</a:t>
                      </a:r>
                    </a:p>
                  </a:txBody>
                  <a:tcPr marL="4763" marR="4763" marT="4763" marB="0" anchor="b">
                    <a:lnL>
                      <a:noFill/>
                    </a:lnL>
                    <a:lnR>
                      <a:noFill/>
                    </a:lnR>
                    <a:lnT>
                      <a:noFill/>
                    </a:lnT>
                    <a:lnB>
                      <a:noFill/>
                    </a:lnB>
                  </a:tcPr>
                </a:tc>
                <a:tc>
                  <a:txBody>
                    <a:bodyPr/>
                    <a:lstStyle/>
                    <a:p>
                      <a:pPr algn="ctr" fontAlgn="b"/>
                      <a:r>
                        <a:rPr lang="en-US" sz="1800" b="0" i="0" u="none" strike="noStrike" dirty="0">
                          <a:solidFill>
                            <a:srgbClr val="000000"/>
                          </a:solidFill>
                          <a:effectLst/>
                          <a:latin typeface="Georgia" panose="02040502050405020303" pitchFamily="18" charset="0"/>
                        </a:rPr>
                        <a:t>0.818</a:t>
                      </a:r>
                    </a:p>
                  </a:txBody>
                  <a:tcPr marL="4763" marR="4763" marT="4763" marB="0" anchor="b">
                    <a:lnL>
                      <a:noFill/>
                    </a:lnL>
                    <a:lnR>
                      <a:noFill/>
                    </a:lnR>
                    <a:lnT>
                      <a:noFill/>
                    </a:lnT>
                    <a:lnB>
                      <a:noFill/>
                    </a:lnB>
                  </a:tcPr>
                </a:tc>
                <a:extLst>
                  <a:ext uri="{0D108BD9-81ED-4DB2-BD59-A6C34878D82A}">
                    <a16:rowId xmlns:a16="http://schemas.microsoft.com/office/drawing/2014/main" val="4079030480"/>
                  </a:ext>
                </a:extLst>
              </a:tr>
              <a:tr h="282361">
                <a:tc>
                  <a:txBody>
                    <a:bodyPr/>
                    <a:lstStyle/>
                    <a:p>
                      <a:pPr algn="ctr" fontAlgn="b"/>
                      <a:r>
                        <a:rPr lang="en-US" sz="1800" b="0" i="0" u="none" strike="noStrike" dirty="0">
                          <a:solidFill>
                            <a:srgbClr val="000000"/>
                          </a:solidFill>
                          <a:effectLst/>
                          <a:latin typeface="Georgia" panose="02040502050405020303" pitchFamily="18" charset="0"/>
                        </a:rPr>
                        <a:t>7/31/2021</a:t>
                      </a:r>
                    </a:p>
                  </a:txBody>
                  <a:tcPr marL="4763" marR="4763" marT="4763" marB="0" anchor="b">
                    <a:lnL>
                      <a:noFill/>
                    </a:lnL>
                    <a:lnR>
                      <a:noFill/>
                    </a:lnR>
                    <a:lnT>
                      <a:noFill/>
                    </a:lnT>
                    <a:lnB>
                      <a:noFill/>
                    </a:lnB>
                  </a:tcPr>
                </a:tc>
                <a:tc>
                  <a:txBody>
                    <a:bodyPr/>
                    <a:lstStyle/>
                    <a:p>
                      <a:pPr algn="ctr" fontAlgn="b"/>
                      <a:r>
                        <a:rPr lang="en-US" sz="1800" b="0" i="0" u="none" strike="noStrike" dirty="0">
                          <a:solidFill>
                            <a:srgbClr val="000000"/>
                          </a:solidFill>
                          <a:effectLst/>
                          <a:latin typeface="Georgia" panose="02040502050405020303" pitchFamily="18" charset="0"/>
                        </a:rPr>
                        <a:t>0.988</a:t>
                      </a:r>
                    </a:p>
                  </a:txBody>
                  <a:tcPr marL="4763" marR="4763" marT="4763" marB="0" anchor="b">
                    <a:lnL>
                      <a:noFill/>
                    </a:lnL>
                    <a:lnR>
                      <a:noFill/>
                    </a:lnR>
                    <a:lnT>
                      <a:noFill/>
                    </a:lnT>
                    <a:lnB>
                      <a:noFill/>
                    </a:lnB>
                  </a:tcPr>
                </a:tc>
                <a:tc>
                  <a:txBody>
                    <a:bodyPr/>
                    <a:lstStyle/>
                    <a:p>
                      <a:pPr algn="ctr" fontAlgn="b"/>
                      <a:r>
                        <a:rPr lang="en-US" sz="1800" b="1" i="0" u="none" strike="noStrike" dirty="0">
                          <a:solidFill>
                            <a:schemeClr val="bg1"/>
                          </a:solidFill>
                          <a:effectLst/>
                          <a:highlight>
                            <a:srgbClr val="FFFF00"/>
                          </a:highlight>
                          <a:latin typeface="Georgia" panose="02040502050405020303" pitchFamily="18" charset="0"/>
                        </a:rPr>
                        <a:t>1.025</a:t>
                      </a:r>
                    </a:p>
                  </a:txBody>
                  <a:tcPr marL="4763" marR="4763" marT="4763" marB="0" anchor="b">
                    <a:lnL>
                      <a:noFill/>
                    </a:lnL>
                    <a:lnR>
                      <a:noFill/>
                    </a:lnR>
                    <a:lnT>
                      <a:noFill/>
                    </a:lnT>
                    <a:lnB>
                      <a:noFill/>
                    </a:lnB>
                  </a:tcPr>
                </a:tc>
                <a:tc>
                  <a:txBody>
                    <a:bodyPr/>
                    <a:lstStyle/>
                    <a:p>
                      <a:pPr algn="ctr" fontAlgn="b"/>
                      <a:r>
                        <a:rPr lang="en-US" sz="1800" b="0" i="0" u="none" strike="noStrike" dirty="0">
                          <a:solidFill>
                            <a:srgbClr val="000000"/>
                          </a:solidFill>
                          <a:effectLst/>
                          <a:latin typeface="Georgia" panose="02040502050405020303" pitchFamily="18" charset="0"/>
                        </a:rPr>
                        <a:t>0.934</a:t>
                      </a:r>
                    </a:p>
                  </a:txBody>
                  <a:tcPr marL="4763" marR="4763" marT="4763" marB="0" anchor="b">
                    <a:lnL>
                      <a:noFill/>
                    </a:lnL>
                    <a:lnR>
                      <a:noFill/>
                    </a:lnR>
                    <a:lnT>
                      <a:noFill/>
                    </a:lnT>
                    <a:lnB>
                      <a:noFill/>
                    </a:lnB>
                  </a:tcPr>
                </a:tc>
                <a:tc>
                  <a:txBody>
                    <a:bodyPr/>
                    <a:lstStyle/>
                    <a:p>
                      <a:pPr algn="ctr" fontAlgn="b"/>
                      <a:r>
                        <a:rPr lang="en-US" sz="1800" b="0" i="0" u="none" strike="noStrike" dirty="0">
                          <a:solidFill>
                            <a:srgbClr val="000000"/>
                          </a:solidFill>
                          <a:effectLst/>
                          <a:latin typeface="Georgia" panose="02040502050405020303" pitchFamily="18" charset="0"/>
                        </a:rPr>
                        <a:t>0.815</a:t>
                      </a:r>
                    </a:p>
                  </a:txBody>
                  <a:tcPr marL="4763" marR="4763" marT="4763" marB="0" anchor="b">
                    <a:lnL>
                      <a:noFill/>
                    </a:lnL>
                    <a:lnR>
                      <a:noFill/>
                    </a:lnR>
                    <a:lnT>
                      <a:noFill/>
                    </a:lnT>
                    <a:lnB>
                      <a:noFill/>
                    </a:lnB>
                  </a:tcPr>
                </a:tc>
                <a:extLst>
                  <a:ext uri="{0D108BD9-81ED-4DB2-BD59-A6C34878D82A}">
                    <a16:rowId xmlns:a16="http://schemas.microsoft.com/office/drawing/2014/main" val="2057169579"/>
                  </a:ext>
                </a:extLst>
              </a:tr>
              <a:tr h="282361">
                <a:tc>
                  <a:txBody>
                    <a:bodyPr/>
                    <a:lstStyle/>
                    <a:p>
                      <a:pPr algn="ctr" fontAlgn="b"/>
                      <a:r>
                        <a:rPr lang="en-US" sz="1800" b="0" i="0" u="none" strike="noStrike" dirty="0">
                          <a:solidFill>
                            <a:srgbClr val="000000"/>
                          </a:solidFill>
                          <a:effectLst/>
                          <a:latin typeface="Georgia" panose="02040502050405020303" pitchFamily="18" charset="0"/>
                        </a:rPr>
                        <a:t>08/28/2021</a:t>
                      </a:r>
                    </a:p>
                  </a:txBody>
                  <a:tcPr marL="4763" marR="4763" marT="4763" marB="0" anchor="b">
                    <a:lnL>
                      <a:noFill/>
                    </a:lnL>
                    <a:lnR>
                      <a:noFill/>
                    </a:lnR>
                    <a:lnT>
                      <a:noFill/>
                    </a:lnT>
                    <a:lnB>
                      <a:noFill/>
                    </a:lnB>
                  </a:tcPr>
                </a:tc>
                <a:tc>
                  <a:txBody>
                    <a:bodyPr/>
                    <a:lstStyle/>
                    <a:p>
                      <a:pPr algn="ctr" fontAlgn="b"/>
                      <a:r>
                        <a:rPr lang="en-US" sz="1800" b="0" i="0" u="none" strike="noStrike" dirty="0">
                          <a:solidFill>
                            <a:srgbClr val="000000"/>
                          </a:solidFill>
                          <a:effectLst/>
                          <a:latin typeface="Georgia" panose="02040502050405020303" pitchFamily="18" charset="0"/>
                        </a:rPr>
                        <a:t>0.985</a:t>
                      </a:r>
                    </a:p>
                  </a:txBody>
                  <a:tcPr marL="4763" marR="4763" marT="4763" marB="0" anchor="b">
                    <a:lnL>
                      <a:noFill/>
                    </a:lnL>
                    <a:lnR>
                      <a:noFill/>
                    </a:lnR>
                    <a:lnT>
                      <a:noFill/>
                    </a:lnT>
                    <a:lnB>
                      <a:noFill/>
                    </a:lnB>
                  </a:tcPr>
                </a:tc>
                <a:tc>
                  <a:txBody>
                    <a:bodyPr/>
                    <a:lstStyle/>
                    <a:p>
                      <a:pPr algn="ctr" fontAlgn="b"/>
                      <a:r>
                        <a:rPr lang="en-US" sz="1800" b="1" i="0" u="none" strike="noStrike" dirty="0">
                          <a:solidFill>
                            <a:schemeClr val="bg1"/>
                          </a:solidFill>
                          <a:effectLst/>
                          <a:highlight>
                            <a:srgbClr val="FFFF00"/>
                          </a:highlight>
                          <a:latin typeface="Georgia" panose="02040502050405020303" pitchFamily="18" charset="0"/>
                        </a:rPr>
                        <a:t>1.022</a:t>
                      </a:r>
                    </a:p>
                  </a:txBody>
                  <a:tcPr marL="4763" marR="4763" marT="4763" marB="0" anchor="b">
                    <a:lnL>
                      <a:noFill/>
                    </a:lnL>
                    <a:lnR>
                      <a:noFill/>
                    </a:lnR>
                    <a:lnT>
                      <a:noFill/>
                    </a:lnT>
                    <a:lnB>
                      <a:noFill/>
                    </a:lnB>
                  </a:tcPr>
                </a:tc>
                <a:tc>
                  <a:txBody>
                    <a:bodyPr/>
                    <a:lstStyle/>
                    <a:p>
                      <a:pPr algn="ctr" fontAlgn="b"/>
                      <a:r>
                        <a:rPr lang="en-US" sz="1800" b="0" i="0" u="none" strike="noStrike" dirty="0">
                          <a:solidFill>
                            <a:srgbClr val="000000"/>
                          </a:solidFill>
                          <a:effectLst/>
                          <a:latin typeface="Georgia" panose="02040502050405020303" pitchFamily="18" charset="0"/>
                        </a:rPr>
                        <a:t>0.933</a:t>
                      </a:r>
                    </a:p>
                  </a:txBody>
                  <a:tcPr marL="4763" marR="4763" marT="4763" marB="0" anchor="b">
                    <a:lnL>
                      <a:noFill/>
                    </a:lnL>
                    <a:lnR>
                      <a:noFill/>
                    </a:lnR>
                    <a:lnT>
                      <a:noFill/>
                    </a:lnT>
                    <a:lnB>
                      <a:noFill/>
                    </a:lnB>
                  </a:tcPr>
                </a:tc>
                <a:tc>
                  <a:txBody>
                    <a:bodyPr/>
                    <a:lstStyle/>
                    <a:p>
                      <a:pPr algn="ctr" fontAlgn="b"/>
                      <a:r>
                        <a:rPr lang="en-US" sz="1800" b="0" i="0" u="none" strike="noStrike" dirty="0">
                          <a:solidFill>
                            <a:srgbClr val="000000"/>
                          </a:solidFill>
                          <a:effectLst/>
                          <a:latin typeface="Georgia" panose="02040502050405020303" pitchFamily="18" charset="0"/>
                        </a:rPr>
                        <a:t>0.817</a:t>
                      </a:r>
                    </a:p>
                  </a:txBody>
                  <a:tcPr marL="4763" marR="4763" marT="4763" marB="0" anchor="b">
                    <a:lnL>
                      <a:noFill/>
                    </a:lnL>
                    <a:lnR>
                      <a:noFill/>
                    </a:lnR>
                    <a:lnT>
                      <a:noFill/>
                    </a:lnT>
                    <a:lnB>
                      <a:noFill/>
                    </a:lnB>
                  </a:tcPr>
                </a:tc>
                <a:extLst>
                  <a:ext uri="{0D108BD9-81ED-4DB2-BD59-A6C34878D82A}">
                    <a16:rowId xmlns:a16="http://schemas.microsoft.com/office/drawing/2014/main" val="2465486608"/>
                  </a:ext>
                </a:extLst>
              </a:tr>
              <a:tr h="282361">
                <a:tc>
                  <a:txBody>
                    <a:bodyPr/>
                    <a:lstStyle/>
                    <a:p>
                      <a:pPr algn="ctr" fontAlgn="b"/>
                      <a:r>
                        <a:rPr lang="en-US" sz="1800" b="0" i="0" u="none" strike="noStrike" dirty="0">
                          <a:solidFill>
                            <a:srgbClr val="000000"/>
                          </a:solidFill>
                          <a:effectLst/>
                          <a:latin typeface="Georgia" panose="02040502050405020303" pitchFamily="18" charset="0"/>
                        </a:rPr>
                        <a:t>09/25/2021</a:t>
                      </a:r>
                    </a:p>
                  </a:txBody>
                  <a:tcPr marL="4763" marR="4763" marT="4763" marB="0" anchor="b">
                    <a:lnL>
                      <a:noFill/>
                    </a:lnL>
                    <a:lnR>
                      <a:noFill/>
                    </a:lnR>
                    <a:lnT>
                      <a:noFill/>
                    </a:lnT>
                    <a:lnB>
                      <a:noFill/>
                    </a:lnB>
                  </a:tcPr>
                </a:tc>
                <a:tc>
                  <a:txBody>
                    <a:bodyPr/>
                    <a:lstStyle/>
                    <a:p>
                      <a:pPr algn="ctr" fontAlgn="b"/>
                      <a:r>
                        <a:rPr lang="en-US" sz="1800" b="0" i="0" u="none" strike="noStrike" dirty="0">
                          <a:solidFill>
                            <a:srgbClr val="000000"/>
                          </a:solidFill>
                          <a:effectLst/>
                          <a:latin typeface="Georgia" panose="02040502050405020303" pitchFamily="18" charset="0"/>
                        </a:rPr>
                        <a:t>0.976</a:t>
                      </a:r>
                    </a:p>
                  </a:txBody>
                  <a:tcPr marL="4763" marR="4763" marT="4763" marB="0" anchor="b">
                    <a:lnL>
                      <a:noFill/>
                    </a:lnL>
                    <a:lnR>
                      <a:noFill/>
                    </a:lnR>
                    <a:lnT>
                      <a:noFill/>
                    </a:lnT>
                    <a:lnB>
                      <a:noFill/>
                    </a:lnB>
                  </a:tcPr>
                </a:tc>
                <a:tc>
                  <a:txBody>
                    <a:bodyPr/>
                    <a:lstStyle/>
                    <a:p>
                      <a:pPr algn="ctr" fontAlgn="b"/>
                      <a:r>
                        <a:rPr lang="en-US" sz="1800" b="1" i="0" u="none" strike="noStrike" dirty="0">
                          <a:solidFill>
                            <a:schemeClr val="bg1"/>
                          </a:solidFill>
                          <a:effectLst/>
                          <a:highlight>
                            <a:srgbClr val="FFFF00"/>
                          </a:highlight>
                          <a:latin typeface="Georgia" panose="02040502050405020303" pitchFamily="18" charset="0"/>
                        </a:rPr>
                        <a:t>1.009</a:t>
                      </a:r>
                    </a:p>
                  </a:txBody>
                  <a:tcPr marL="4763" marR="4763" marT="4763" marB="0" anchor="b">
                    <a:lnL>
                      <a:noFill/>
                    </a:lnL>
                    <a:lnR>
                      <a:noFill/>
                    </a:lnR>
                    <a:lnT>
                      <a:noFill/>
                    </a:lnT>
                    <a:lnB>
                      <a:noFill/>
                    </a:lnB>
                  </a:tcPr>
                </a:tc>
                <a:tc>
                  <a:txBody>
                    <a:bodyPr/>
                    <a:lstStyle/>
                    <a:p>
                      <a:pPr algn="ctr" fontAlgn="b"/>
                      <a:r>
                        <a:rPr lang="en-US" sz="1800" b="0" i="0" u="none" strike="noStrike" dirty="0">
                          <a:solidFill>
                            <a:srgbClr val="000000"/>
                          </a:solidFill>
                          <a:effectLst/>
                          <a:latin typeface="Georgia" panose="02040502050405020303" pitchFamily="18" charset="0"/>
                        </a:rPr>
                        <a:t>0.924</a:t>
                      </a:r>
                    </a:p>
                  </a:txBody>
                  <a:tcPr marL="4763" marR="4763" marT="4763" marB="0" anchor="b">
                    <a:lnL>
                      <a:noFill/>
                    </a:lnL>
                    <a:lnR>
                      <a:noFill/>
                    </a:lnR>
                    <a:lnT>
                      <a:noFill/>
                    </a:lnT>
                    <a:lnB>
                      <a:noFill/>
                    </a:lnB>
                  </a:tcPr>
                </a:tc>
                <a:tc>
                  <a:txBody>
                    <a:bodyPr/>
                    <a:lstStyle/>
                    <a:p>
                      <a:pPr algn="ctr" fontAlgn="b"/>
                      <a:r>
                        <a:rPr lang="en-US" sz="1800" b="0" i="0" u="none" strike="noStrike" dirty="0">
                          <a:solidFill>
                            <a:srgbClr val="000000"/>
                          </a:solidFill>
                          <a:effectLst/>
                          <a:latin typeface="Georgia" panose="02040502050405020303" pitchFamily="18" charset="0"/>
                        </a:rPr>
                        <a:t>0.813</a:t>
                      </a:r>
                    </a:p>
                  </a:txBody>
                  <a:tcPr marL="4763" marR="4763" marT="4763" marB="0" anchor="b">
                    <a:lnL>
                      <a:noFill/>
                    </a:lnL>
                    <a:lnR>
                      <a:noFill/>
                    </a:lnR>
                    <a:lnT>
                      <a:noFill/>
                    </a:lnT>
                    <a:lnB>
                      <a:noFill/>
                    </a:lnB>
                  </a:tcPr>
                </a:tc>
                <a:extLst>
                  <a:ext uri="{0D108BD9-81ED-4DB2-BD59-A6C34878D82A}">
                    <a16:rowId xmlns:a16="http://schemas.microsoft.com/office/drawing/2014/main" val="125077727"/>
                  </a:ext>
                </a:extLst>
              </a:tr>
              <a:tr h="282361">
                <a:tc>
                  <a:txBody>
                    <a:bodyPr/>
                    <a:lstStyle/>
                    <a:p>
                      <a:pPr algn="ctr" fontAlgn="b"/>
                      <a:r>
                        <a:rPr lang="en-US" sz="1800" b="0" i="0" u="none" strike="noStrike" dirty="0">
                          <a:solidFill>
                            <a:srgbClr val="000000"/>
                          </a:solidFill>
                          <a:effectLst/>
                          <a:latin typeface="Georgia" panose="02040502050405020303" pitchFamily="18" charset="0"/>
                        </a:rPr>
                        <a:t>10/30/2021</a:t>
                      </a:r>
                    </a:p>
                  </a:txBody>
                  <a:tcPr marL="4763" marR="4763" marT="4763" marB="0" anchor="b">
                    <a:lnL>
                      <a:noFill/>
                    </a:lnL>
                    <a:lnR>
                      <a:noFill/>
                    </a:lnR>
                    <a:lnT>
                      <a:noFill/>
                    </a:lnT>
                    <a:lnB>
                      <a:noFill/>
                    </a:lnB>
                  </a:tcPr>
                </a:tc>
                <a:tc>
                  <a:txBody>
                    <a:bodyPr/>
                    <a:lstStyle/>
                    <a:p>
                      <a:pPr algn="ctr" fontAlgn="b"/>
                      <a:r>
                        <a:rPr lang="en-US" sz="1800" b="0" i="0" u="none" strike="noStrike" dirty="0">
                          <a:solidFill>
                            <a:srgbClr val="000000"/>
                          </a:solidFill>
                          <a:effectLst/>
                          <a:latin typeface="Georgia" panose="02040502050405020303" pitchFamily="18" charset="0"/>
                        </a:rPr>
                        <a:t>0.970</a:t>
                      </a:r>
                    </a:p>
                  </a:txBody>
                  <a:tcPr marL="4763" marR="4763" marT="4763" marB="0" anchor="b">
                    <a:lnL>
                      <a:noFill/>
                    </a:lnL>
                    <a:lnR>
                      <a:noFill/>
                    </a:lnR>
                    <a:lnT>
                      <a:noFill/>
                    </a:lnT>
                    <a:lnB>
                      <a:noFill/>
                    </a:lnB>
                  </a:tcPr>
                </a:tc>
                <a:tc>
                  <a:txBody>
                    <a:bodyPr/>
                    <a:lstStyle/>
                    <a:p>
                      <a:pPr algn="ctr" fontAlgn="b"/>
                      <a:r>
                        <a:rPr lang="en-US" sz="1800" b="0" i="0" u="none" strike="noStrike" dirty="0">
                          <a:solidFill>
                            <a:schemeClr val="bg1"/>
                          </a:solidFill>
                          <a:effectLst/>
                          <a:latin typeface="Georgia" panose="02040502050405020303" pitchFamily="18" charset="0"/>
                        </a:rPr>
                        <a:t>0.9998</a:t>
                      </a:r>
                    </a:p>
                  </a:txBody>
                  <a:tcPr marL="4763" marR="4763" marT="4763" marB="0" anchor="b">
                    <a:lnL>
                      <a:noFill/>
                    </a:lnL>
                    <a:lnR>
                      <a:noFill/>
                    </a:lnR>
                    <a:lnT>
                      <a:noFill/>
                    </a:lnT>
                    <a:lnB>
                      <a:noFill/>
                    </a:lnB>
                  </a:tcPr>
                </a:tc>
                <a:tc>
                  <a:txBody>
                    <a:bodyPr/>
                    <a:lstStyle/>
                    <a:p>
                      <a:pPr algn="ctr" fontAlgn="b"/>
                      <a:r>
                        <a:rPr lang="en-US" sz="1800" b="0" i="0" u="none" strike="noStrike" dirty="0">
                          <a:solidFill>
                            <a:srgbClr val="000000"/>
                          </a:solidFill>
                          <a:effectLst/>
                          <a:latin typeface="Georgia" panose="02040502050405020303" pitchFamily="18" charset="0"/>
                        </a:rPr>
                        <a:t>0.916</a:t>
                      </a:r>
                    </a:p>
                  </a:txBody>
                  <a:tcPr marL="4763" marR="4763" marT="4763" marB="0" anchor="b">
                    <a:lnL>
                      <a:noFill/>
                    </a:lnL>
                    <a:lnR>
                      <a:noFill/>
                    </a:lnR>
                    <a:lnT>
                      <a:noFill/>
                    </a:lnT>
                    <a:lnB>
                      <a:noFill/>
                    </a:lnB>
                  </a:tcPr>
                </a:tc>
                <a:tc>
                  <a:txBody>
                    <a:bodyPr/>
                    <a:lstStyle/>
                    <a:p>
                      <a:pPr algn="ctr" fontAlgn="b"/>
                      <a:r>
                        <a:rPr lang="en-US" sz="1800" b="0" i="0" u="none" strike="noStrike" dirty="0">
                          <a:solidFill>
                            <a:srgbClr val="000000"/>
                          </a:solidFill>
                          <a:effectLst/>
                          <a:latin typeface="Georgia" panose="02040502050405020303" pitchFamily="18" charset="0"/>
                        </a:rPr>
                        <a:t>0.810</a:t>
                      </a:r>
                    </a:p>
                  </a:txBody>
                  <a:tcPr marL="4763" marR="4763" marT="4763" marB="0" anchor="b">
                    <a:lnL>
                      <a:noFill/>
                    </a:lnL>
                    <a:lnR>
                      <a:noFill/>
                    </a:lnR>
                    <a:lnT>
                      <a:noFill/>
                    </a:lnT>
                    <a:lnB>
                      <a:noFill/>
                    </a:lnB>
                  </a:tcPr>
                </a:tc>
                <a:extLst>
                  <a:ext uri="{0D108BD9-81ED-4DB2-BD59-A6C34878D82A}">
                    <a16:rowId xmlns:a16="http://schemas.microsoft.com/office/drawing/2014/main" val="847056804"/>
                  </a:ext>
                </a:extLst>
              </a:tr>
              <a:tr h="282361">
                <a:tc>
                  <a:txBody>
                    <a:bodyPr/>
                    <a:lstStyle/>
                    <a:p>
                      <a:pPr algn="ctr" fontAlgn="b"/>
                      <a:r>
                        <a:rPr lang="en-US" sz="1800" b="0" i="0" u="none" strike="noStrike" dirty="0">
                          <a:solidFill>
                            <a:srgbClr val="000000"/>
                          </a:solidFill>
                          <a:effectLst/>
                          <a:latin typeface="Georgia" panose="02040502050405020303" pitchFamily="18" charset="0"/>
                        </a:rPr>
                        <a:t>10/8/2022</a:t>
                      </a:r>
                    </a:p>
                  </a:txBody>
                  <a:tcPr marL="4763" marR="4763" marT="4763" marB="0" anchor="b">
                    <a:lnL>
                      <a:noFill/>
                    </a:lnL>
                    <a:lnR>
                      <a:noFill/>
                    </a:lnR>
                    <a:lnT>
                      <a:noFill/>
                    </a:lnT>
                    <a:lnB>
                      <a:noFill/>
                    </a:lnB>
                  </a:tcPr>
                </a:tc>
                <a:tc>
                  <a:txBody>
                    <a:bodyPr/>
                    <a:lstStyle/>
                    <a:p>
                      <a:pPr algn="ctr" fontAlgn="b"/>
                      <a:r>
                        <a:rPr lang="en-US" sz="1800" b="0" i="0" u="none" strike="noStrike" dirty="0">
                          <a:solidFill>
                            <a:srgbClr val="000000"/>
                          </a:solidFill>
                          <a:effectLst/>
                          <a:latin typeface="Georgia" panose="02040502050405020303" pitchFamily="18" charset="0"/>
                        </a:rPr>
                        <a:t>0.875</a:t>
                      </a:r>
                    </a:p>
                  </a:txBody>
                  <a:tcPr marL="4763" marR="4763" marT="4763" marB="0" anchor="b">
                    <a:lnL>
                      <a:noFill/>
                    </a:lnL>
                    <a:lnR>
                      <a:noFill/>
                    </a:lnR>
                    <a:lnT>
                      <a:noFill/>
                    </a:lnT>
                    <a:lnB>
                      <a:noFill/>
                    </a:lnB>
                  </a:tcPr>
                </a:tc>
                <a:tc>
                  <a:txBody>
                    <a:bodyPr/>
                    <a:lstStyle/>
                    <a:p>
                      <a:pPr algn="ctr" fontAlgn="b"/>
                      <a:r>
                        <a:rPr lang="en-US" sz="1800" b="0" i="0" u="none" strike="noStrike" dirty="0">
                          <a:solidFill>
                            <a:schemeClr val="bg1"/>
                          </a:solidFill>
                          <a:effectLst/>
                          <a:latin typeface="Georgia" panose="02040502050405020303" pitchFamily="18" charset="0"/>
                        </a:rPr>
                        <a:t>0.920</a:t>
                      </a:r>
                    </a:p>
                  </a:txBody>
                  <a:tcPr marL="4763" marR="4763" marT="4763" marB="0" anchor="b">
                    <a:lnL>
                      <a:noFill/>
                    </a:lnL>
                    <a:lnR>
                      <a:noFill/>
                    </a:lnR>
                    <a:lnT>
                      <a:noFill/>
                    </a:lnT>
                    <a:lnB>
                      <a:noFill/>
                    </a:lnB>
                  </a:tcPr>
                </a:tc>
                <a:tc>
                  <a:txBody>
                    <a:bodyPr/>
                    <a:lstStyle/>
                    <a:p>
                      <a:pPr algn="ctr" fontAlgn="b"/>
                      <a:r>
                        <a:rPr lang="en-US" sz="1800" b="0" i="0" u="none" strike="noStrike" dirty="0">
                          <a:solidFill>
                            <a:srgbClr val="000000"/>
                          </a:solidFill>
                          <a:effectLst/>
                          <a:latin typeface="Georgia" panose="02040502050405020303" pitchFamily="18" charset="0"/>
                        </a:rPr>
                        <a:t>0.854</a:t>
                      </a:r>
                    </a:p>
                  </a:txBody>
                  <a:tcPr marL="4763" marR="4763" marT="4763" marB="0" anchor="b">
                    <a:lnL>
                      <a:noFill/>
                    </a:lnL>
                    <a:lnR>
                      <a:noFill/>
                    </a:lnR>
                    <a:lnT>
                      <a:noFill/>
                    </a:lnT>
                    <a:lnB>
                      <a:noFill/>
                    </a:lnB>
                  </a:tcPr>
                </a:tc>
                <a:tc>
                  <a:txBody>
                    <a:bodyPr/>
                    <a:lstStyle/>
                    <a:p>
                      <a:pPr algn="ctr" fontAlgn="b"/>
                      <a:r>
                        <a:rPr lang="en-US" sz="1800" b="0" i="0" u="none" strike="noStrike" dirty="0">
                          <a:solidFill>
                            <a:srgbClr val="000000"/>
                          </a:solidFill>
                          <a:effectLst/>
                          <a:latin typeface="Georgia" panose="02040502050405020303" pitchFamily="18" charset="0"/>
                        </a:rPr>
                        <a:t>0.765</a:t>
                      </a:r>
                    </a:p>
                  </a:txBody>
                  <a:tcPr marL="4763" marR="4763" marT="4763" marB="0" anchor="b">
                    <a:lnL>
                      <a:noFill/>
                    </a:lnL>
                    <a:lnR>
                      <a:noFill/>
                    </a:lnR>
                    <a:lnT>
                      <a:noFill/>
                    </a:lnT>
                    <a:lnB>
                      <a:noFill/>
                    </a:lnB>
                  </a:tcPr>
                </a:tc>
                <a:extLst>
                  <a:ext uri="{0D108BD9-81ED-4DB2-BD59-A6C34878D82A}">
                    <a16:rowId xmlns:a16="http://schemas.microsoft.com/office/drawing/2014/main" val="2813135392"/>
                  </a:ext>
                </a:extLst>
              </a:tr>
            </a:tbl>
          </a:graphicData>
        </a:graphic>
      </p:graphicFrame>
    </p:spTree>
    <p:extLst>
      <p:ext uri="{BB962C8B-B14F-4D97-AF65-F5344CB8AC3E}">
        <p14:creationId xmlns:p14="http://schemas.microsoft.com/office/powerpoint/2010/main" val="28517393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CFB6B-139B-463B-BA70-92AD1D3509B0}"/>
              </a:ext>
            </a:extLst>
          </p:cNvPr>
          <p:cNvSpPr>
            <a:spLocks noGrp="1"/>
          </p:cNvSpPr>
          <p:nvPr>
            <p:ph type="title"/>
          </p:nvPr>
        </p:nvSpPr>
        <p:spPr/>
        <p:txBody>
          <a:bodyPr/>
          <a:lstStyle/>
          <a:p>
            <a:pPr algn="ctr"/>
            <a:r>
              <a:rPr lang="en-US" dirty="0">
                <a:latin typeface="Georgia" panose="02040502050405020303" pitchFamily="18" charset="0"/>
              </a:rPr>
              <a:t>Factors Accounting for Shifts?</a:t>
            </a:r>
          </a:p>
        </p:txBody>
      </p:sp>
      <p:sp>
        <p:nvSpPr>
          <p:cNvPr id="3" name="Content Placeholder 2">
            <a:extLst>
              <a:ext uri="{FF2B5EF4-FFF2-40B4-BE49-F238E27FC236}">
                <a16:creationId xmlns:a16="http://schemas.microsoft.com/office/drawing/2014/main" id="{9CFD9565-4A8C-4B3A-8583-8AC0533DE1EA}"/>
              </a:ext>
            </a:extLst>
          </p:cNvPr>
          <p:cNvSpPr>
            <a:spLocks noGrp="1"/>
          </p:cNvSpPr>
          <p:nvPr>
            <p:ph idx="1"/>
          </p:nvPr>
        </p:nvSpPr>
        <p:spPr>
          <a:xfrm>
            <a:off x="1066800" y="1959428"/>
            <a:ext cx="10058400" cy="4275909"/>
          </a:xfrm>
        </p:spPr>
        <p:txBody>
          <a:bodyPr>
            <a:normAutofit/>
          </a:bodyPr>
          <a:lstStyle/>
          <a:p>
            <a:r>
              <a:rPr lang="en-US" sz="2800" dirty="0">
                <a:latin typeface="Georgia" panose="02040502050405020303" pitchFamily="18" charset="0"/>
              </a:rPr>
              <a:t>Major COVID-19 surges impacting Latinos, Blacks, and Native Americans much earlier compared to whites</a:t>
            </a:r>
          </a:p>
          <a:p>
            <a:r>
              <a:rPr lang="en-US" sz="2800" dirty="0">
                <a:latin typeface="Georgia" panose="02040502050405020303" pitchFamily="18" charset="0"/>
              </a:rPr>
              <a:t>More recent white surges associated with opposition to vaccinations, especially in solidly red states</a:t>
            </a:r>
          </a:p>
          <a:p>
            <a:r>
              <a:rPr lang="en-US" sz="2800" dirty="0">
                <a:latin typeface="Georgia" panose="02040502050405020303" pitchFamily="18" charset="0"/>
              </a:rPr>
              <a:t>Latinos have gotten vaccinated in areas particularly hard hit by COVID-19 last year (e.g., Texas border region)</a:t>
            </a:r>
          </a:p>
          <a:p>
            <a:r>
              <a:rPr lang="en-US" sz="2800" dirty="0">
                <a:latin typeface="Georgia" panose="02040502050405020303" pitchFamily="18" charset="0"/>
              </a:rPr>
              <a:t>Most susceptible Latinos with preexisting chronic conditions succumbed early on, leaving those with healthier profiles alive</a:t>
            </a:r>
          </a:p>
        </p:txBody>
      </p:sp>
    </p:spTree>
    <p:extLst>
      <p:ext uri="{BB962C8B-B14F-4D97-AF65-F5344CB8AC3E}">
        <p14:creationId xmlns:p14="http://schemas.microsoft.com/office/powerpoint/2010/main" val="17106917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BA80D-385D-4B9A-8276-F1DDF980651F}"/>
              </a:ext>
            </a:extLst>
          </p:cNvPr>
          <p:cNvSpPr>
            <a:spLocks noGrp="1"/>
          </p:cNvSpPr>
          <p:nvPr>
            <p:ph type="title"/>
          </p:nvPr>
        </p:nvSpPr>
        <p:spPr/>
        <p:txBody>
          <a:bodyPr>
            <a:normAutofit/>
          </a:bodyPr>
          <a:lstStyle/>
          <a:p>
            <a:pPr algn="ctr"/>
            <a:r>
              <a:rPr lang="en-US" sz="3600" dirty="0">
                <a:latin typeface="Georgia" panose="02040502050405020303" pitchFamily="18" charset="0"/>
              </a:rPr>
              <a:t>Ratio of Latino-to-White ASDRs for Total Deaths, January 1, 2020 to October </a:t>
            </a:r>
            <a:r>
              <a:rPr lang="en-US" dirty="0">
                <a:latin typeface="Georgia" panose="02040502050405020303" pitchFamily="18" charset="0"/>
              </a:rPr>
              <a:t>8, 2022</a:t>
            </a:r>
            <a:endParaRPr lang="en-US" dirty="0"/>
          </a:p>
        </p:txBody>
      </p:sp>
      <p:graphicFrame>
        <p:nvGraphicFramePr>
          <p:cNvPr id="8" name="Content Placeholder 7">
            <a:extLst>
              <a:ext uri="{FF2B5EF4-FFF2-40B4-BE49-F238E27FC236}">
                <a16:creationId xmlns:a16="http://schemas.microsoft.com/office/drawing/2014/main" id="{610E2FD6-4585-0BCD-3796-BE40A3B29F8D}"/>
              </a:ext>
            </a:extLst>
          </p:cNvPr>
          <p:cNvGraphicFramePr>
            <a:graphicFrameLocks noGrp="1"/>
          </p:cNvGraphicFramePr>
          <p:nvPr>
            <p:ph idx="1"/>
            <p:extLst>
              <p:ext uri="{D42A27DB-BD31-4B8C-83A1-F6EECF244321}">
                <p14:modId xmlns:p14="http://schemas.microsoft.com/office/powerpoint/2010/main" val="592429007"/>
              </p:ext>
            </p:extLst>
          </p:nvPr>
        </p:nvGraphicFramePr>
        <p:xfrm>
          <a:off x="0" y="1990725"/>
          <a:ext cx="10294938" cy="48672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0948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6CC3B-72DC-4ABE-A99F-1532C62D9431}"/>
              </a:ext>
            </a:extLst>
          </p:cNvPr>
          <p:cNvSpPr>
            <a:spLocks noGrp="1"/>
          </p:cNvSpPr>
          <p:nvPr>
            <p:ph type="title"/>
          </p:nvPr>
        </p:nvSpPr>
        <p:spPr/>
        <p:txBody>
          <a:bodyPr/>
          <a:lstStyle/>
          <a:p>
            <a:pPr algn="ctr"/>
            <a:r>
              <a:rPr lang="en-US" dirty="0"/>
              <a:t>The Overall Impact of COVID-19 on Overall Latino Mortality</a:t>
            </a:r>
          </a:p>
        </p:txBody>
      </p:sp>
      <p:sp>
        <p:nvSpPr>
          <p:cNvPr id="3" name="Content Placeholder 2">
            <a:extLst>
              <a:ext uri="{FF2B5EF4-FFF2-40B4-BE49-F238E27FC236}">
                <a16:creationId xmlns:a16="http://schemas.microsoft.com/office/drawing/2014/main" id="{E768B39D-4F82-4AFB-812F-AC5D148FCA18}"/>
              </a:ext>
            </a:extLst>
          </p:cNvPr>
          <p:cNvSpPr>
            <a:spLocks noGrp="1"/>
          </p:cNvSpPr>
          <p:nvPr>
            <p:ph idx="1"/>
          </p:nvPr>
        </p:nvSpPr>
        <p:spPr/>
        <p:txBody>
          <a:bodyPr/>
          <a:lstStyle/>
          <a:p>
            <a:r>
              <a:rPr lang="en-US" sz="3200" dirty="0"/>
              <a:t>In 2019, the AADR (all causes) of Latinos was 29% lower than that of whites</a:t>
            </a:r>
          </a:p>
          <a:p>
            <a:r>
              <a:rPr lang="en-US" sz="3200" dirty="0"/>
              <a:t>During the January 1, 2020-October 28, 2022, the AADR (all causes) of Latinos is 15.5% lower than that of whites</a:t>
            </a:r>
          </a:p>
          <a:p>
            <a:endParaRPr lang="en-US" dirty="0"/>
          </a:p>
        </p:txBody>
      </p:sp>
    </p:spTree>
    <p:extLst>
      <p:ext uri="{BB962C8B-B14F-4D97-AF65-F5344CB8AC3E}">
        <p14:creationId xmlns:p14="http://schemas.microsoft.com/office/powerpoint/2010/main" val="1978498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DF4E5-AFC1-4E69-9D0D-B8B486D55081}"/>
              </a:ext>
            </a:extLst>
          </p:cNvPr>
          <p:cNvSpPr>
            <a:spLocks noGrp="1"/>
          </p:cNvSpPr>
          <p:nvPr>
            <p:ph type="title"/>
          </p:nvPr>
        </p:nvSpPr>
        <p:spPr/>
        <p:txBody>
          <a:bodyPr/>
          <a:lstStyle/>
          <a:p>
            <a:pPr algn="ctr"/>
            <a:endParaRPr lang="en-US" dirty="0"/>
          </a:p>
        </p:txBody>
      </p:sp>
      <p:sp>
        <p:nvSpPr>
          <p:cNvPr id="3" name="Content Placeholder 2">
            <a:extLst>
              <a:ext uri="{FF2B5EF4-FFF2-40B4-BE49-F238E27FC236}">
                <a16:creationId xmlns:a16="http://schemas.microsoft.com/office/drawing/2014/main" id="{01BE446B-B8FF-46D1-ADC4-1D8DC7CB6323}"/>
              </a:ext>
            </a:extLst>
          </p:cNvPr>
          <p:cNvSpPr>
            <a:spLocks noGrp="1"/>
          </p:cNvSpPr>
          <p:nvPr>
            <p:ph idx="1"/>
          </p:nvPr>
        </p:nvSpPr>
        <p:spPr/>
        <p:txBody>
          <a:bodyPr>
            <a:normAutofit/>
          </a:bodyPr>
          <a:lstStyle/>
          <a:p>
            <a:endParaRPr lang="en-US" dirty="0"/>
          </a:p>
          <a:p>
            <a:endParaRPr lang="en-US" dirty="0"/>
          </a:p>
          <a:p>
            <a:endParaRPr lang="en-US" dirty="0"/>
          </a:p>
          <a:p>
            <a:endParaRPr lang="en-US" dirty="0"/>
          </a:p>
          <a:p>
            <a:pPr marL="0" indent="0" algn="ctr">
              <a:buNone/>
            </a:pPr>
            <a:r>
              <a:rPr lang="en-US" sz="3200" dirty="0"/>
              <a:t>Latino Years of Life Lost in Texas</a:t>
            </a:r>
            <a:endParaRPr lang="en-US" sz="2000" dirty="0"/>
          </a:p>
        </p:txBody>
      </p:sp>
    </p:spTree>
    <p:extLst>
      <p:ext uri="{BB962C8B-B14F-4D97-AF65-F5344CB8AC3E}">
        <p14:creationId xmlns:p14="http://schemas.microsoft.com/office/powerpoint/2010/main" val="40404499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449CD-F52A-4605-B0E4-81D9F224A35B}"/>
              </a:ext>
            </a:extLst>
          </p:cNvPr>
          <p:cNvSpPr>
            <a:spLocks noGrp="1"/>
          </p:cNvSpPr>
          <p:nvPr>
            <p:ph type="title"/>
          </p:nvPr>
        </p:nvSpPr>
        <p:spPr/>
        <p:txBody>
          <a:bodyPr>
            <a:normAutofit fontScale="90000"/>
          </a:bodyPr>
          <a:lstStyle/>
          <a:p>
            <a:pPr algn="ctr"/>
            <a:r>
              <a:rPr lang="en-US" cap="none" dirty="0">
                <a:effectLst/>
              </a:rPr>
              <a:t>Dallas Morning News Estimate of Person-Years Lost to COVID-19 in Texas by Race/Ethnic Groups: Feb. 1, 2020-Dec. 5, 2020</a:t>
            </a:r>
          </a:p>
        </p:txBody>
      </p:sp>
      <p:pic>
        <p:nvPicPr>
          <p:cNvPr id="5" name="Content Placeholder 4" descr="A picture containing table&#10;&#10;Description automatically generated">
            <a:extLst>
              <a:ext uri="{FF2B5EF4-FFF2-40B4-BE49-F238E27FC236}">
                <a16:creationId xmlns:a16="http://schemas.microsoft.com/office/drawing/2014/main" id="{7E340929-6372-48D6-B698-195DC71F0D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5222" y="1972422"/>
            <a:ext cx="10130299" cy="4885578"/>
          </a:xfrm>
        </p:spPr>
      </p:pic>
    </p:spTree>
    <p:extLst>
      <p:ext uri="{BB962C8B-B14F-4D97-AF65-F5344CB8AC3E}">
        <p14:creationId xmlns:p14="http://schemas.microsoft.com/office/powerpoint/2010/main" val="19218081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A4297-6B5A-4418-8007-B4358BCCEE83}"/>
              </a:ext>
            </a:extLst>
          </p:cNvPr>
          <p:cNvSpPr>
            <a:spLocks noGrp="1"/>
          </p:cNvSpPr>
          <p:nvPr>
            <p:ph type="title"/>
          </p:nvPr>
        </p:nvSpPr>
        <p:spPr/>
        <p:txBody>
          <a:bodyPr>
            <a:normAutofit fontScale="90000"/>
          </a:bodyPr>
          <a:lstStyle/>
          <a:p>
            <a:pPr algn="ctr"/>
            <a:r>
              <a:rPr lang="en-US" dirty="0"/>
              <a:t>“A milestone of misery: More than 100K US Latinos have died from COVID-19”</a:t>
            </a:r>
            <a:br>
              <a:rPr lang="en-US" dirty="0"/>
            </a:br>
            <a:r>
              <a:rPr lang="en-US" sz="2200" b="1" dirty="0">
                <a:solidFill>
                  <a:srgbClr val="FFFF00"/>
                </a:solidFill>
              </a:rPr>
              <a:t>https://www.latinorebels.com/2021/04/15/amilestoneofmisery/</a:t>
            </a:r>
            <a:endParaRPr lang="en-US" b="1" dirty="0">
              <a:solidFill>
                <a:srgbClr val="FFFF00"/>
              </a:solidFill>
            </a:endParaRPr>
          </a:p>
        </p:txBody>
      </p:sp>
      <p:pic>
        <p:nvPicPr>
          <p:cNvPr id="5" name="Content Placeholder 4" descr="A person walking in front of a white building with a cross on top&#10;&#10;Description automatically generated with medium confidence">
            <a:extLst>
              <a:ext uri="{FF2B5EF4-FFF2-40B4-BE49-F238E27FC236}">
                <a16:creationId xmlns:a16="http://schemas.microsoft.com/office/drawing/2014/main" id="{311D46B1-0951-441A-AF48-0E233A3C4C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2128" y="1984711"/>
            <a:ext cx="7734046" cy="4873289"/>
          </a:xfrm>
        </p:spPr>
      </p:pic>
    </p:spTree>
    <p:extLst>
      <p:ext uri="{BB962C8B-B14F-4D97-AF65-F5344CB8AC3E}">
        <p14:creationId xmlns:p14="http://schemas.microsoft.com/office/powerpoint/2010/main" val="3661711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6F36A-03A2-ADCF-73CA-96B799F7AE7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F5F54FA-9D90-FCA5-10DC-1CCBD0636913}"/>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sz="3200" dirty="0"/>
              <a:t>More Recent Trends on Latinos</a:t>
            </a:r>
          </a:p>
        </p:txBody>
      </p:sp>
    </p:spTree>
    <p:extLst>
      <p:ext uri="{BB962C8B-B14F-4D97-AF65-F5344CB8AC3E}">
        <p14:creationId xmlns:p14="http://schemas.microsoft.com/office/powerpoint/2010/main" val="1437643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53BCC-850E-401C-820A-7402BF853376}"/>
              </a:ext>
            </a:extLst>
          </p:cNvPr>
          <p:cNvSpPr>
            <a:spLocks noGrp="1"/>
          </p:cNvSpPr>
          <p:nvPr>
            <p:ph type="title"/>
          </p:nvPr>
        </p:nvSpPr>
        <p:spPr/>
        <p:txBody>
          <a:bodyPr>
            <a:normAutofit fontScale="90000"/>
          </a:bodyPr>
          <a:lstStyle/>
          <a:p>
            <a:pPr algn="ctr"/>
            <a:r>
              <a:rPr lang="en-US" dirty="0"/>
              <a:t>Latinos continue to die from COVID-19 at much higher rates than whites across all ages, but declining gaps at all ages especially less than 75</a:t>
            </a:r>
          </a:p>
        </p:txBody>
      </p:sp>
      <p:graphicFrame>
        <p:nvGraphicFramePr>
          <p:cNvPr id="12" name="Content Placeholder 11">
            <a:extLst>
              <a:ext uri="{FF2B5EF4-FFF2-40B4-BE49-F238E27FC236}">
                <a16:creationId xmlns:a16="http://schemas.microsoft.com/office/drawing/2014/main" id="{3F720566-6A02-7864-59D4-D39635EC59EF}"/>
              </a:ext>
            </a:extLst>
          </p:cNvPr>
          <p:cNvGraphicFramePr>
            <a:graphicFrameLocks noGrp="1"/>
          </p:cNvGraphicFramePr>
          <p:nvPr>
            <p:ph idx="1"/>
          </p:nvPr>
        </p:nvGraphicFramePr>
        <p:xfrm>
          <a:off x="0" y="1983658"/>
          <a:ext cx="10294938" cy="487434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52716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765EB-B83E-4DF7-861A-FFF1A0FC41AE}"/>
              </a:ext>
            </a:extLst>
          </p:cNvPr>
          <p:cNvSpPr>
            <a:spLocks noGrp="1"/>
          </p:cNvSpPr>
          <p:nvPr>
            <p:ph type="title"/>
          </p:nvPr>
        </p:nvSpPr>
        <p:spPr/>
        <p:txBody>
          <a:bodyPr/>
          <a:lstStyle/>
          <a:p>
            <a:pPr algn="ctr"/>
            <a:r>
              <a:rPr lang="en-US" dirty="0"/>
              <a:t>Introductory Remarks</a:t>
            </a:r>
          </a:p>
        </p:txBody>
      </p:sp>
      <p:sp>
        <p:nvSpPr>
          <p:cNvPr id="3" name="Content Placeholder 2">
            <a:extLst>
              <a:ext uri="{FF2B5EF4-FFF2-40B4-BE49-F238E27FC236}">
                <a16:creationId xmlns:a16="http://schemas.microsoft.com/office/drawing/2014/main" id="{D80ABC66-33AB-4868-AA84-19AE656AB27F}"/>
              </a:ext>
            </a:extLst>
          </p:cNvPr>
          <p:cNvSpPr>
            <a:spLocks noGrp="1"/>
          </p:cNvSpPr>
          <p:nvPr>
            <p:ph idx="1"/>
          </p:nvPr>
        </p:nvSpPr>
        <p:spPr>
          <a:xfrm>
            <a:off x="680321" y="2336872"/>
            <a:ext cx="9613861" cy="4521127"/>
          </a:xfrm>
        </p:spPr>
        <p:txBody>
          <a:bodyPr>
            <a:normAutofit/>
          </a:bodyPr>
          <a:lstStyle/>
          <a:p>
            <a:r>
              <a:rPr lang="en-US" sz="1700" dirty="0"/>
              <a:t>Approximately 2.5 years of research on COVID-19 deaths beginning with some of earliest work on the Latino population and extending to other groups of color and whites</a:t>
            </a:r>
          </a:p>
          <a:p>
            <a:r>
              <a:rPr lang="en-US" sz="1700" dirty="0"/>
              <a:t>The devastation of COVID-19 on populations of color has been tremendous</a:t>
            </a:r>
          </a:p>
          <a:p>
            <a:pPr lvl="1"/>
            <a:r>
              <a:rPr lang="en-US" sz="1700" dirty="0"/>
              <a:t>In August 2020, Blacks and Latinos dying from COVID-19 at rates more than 3 times higher than whites</a:t>
            </a:r>
          </a:p>
          <a:p>
            <a:pPr lvl="1"/>
            <a:r>
              <a:rPr lang="en-US" sz="1700" dirty="0"/>
              <a:t>In 2021, Indigenous Peoples overtook Latinos as group with highest COVID-19 death rate</a:t>
            </a:r>
          </a:p>
          <a:p>
            <a:r>
              <a:rPr lang="en-US" sz="1700" dirty="0"/>
              <a:t>Major changes have occurred with racial gaps getting narrower over time, especially since 2021</a:t>
            </a:r>
          </a:p>
          <a:p>
            <a:pPr lvl="1"/>
            <a:r>
              <a:rPr lang="en-US" sz="1700" dirty="0"/>
              <a:t>Cumulative Age-Adjusted Death Rates (1/1/2020-1/22/2022): Compared to whites, Indigenous People dying at rates 2.1 times higher, Latinos 1.9 times higher, Blacks 1.7 times higher, and Asians 23% lower</a:t>
            </a:r>
          </a:p>
          <a:p>
            <a:r>
              <a:rPr lang="en-US" sz="1700" dirty="0"/>
              <a:t>As in other social phenomena, whites have some protection due to structural racism advantages but eventually they too were impacted, albeit much later at lower levels of intensity than people of color</a:t>
            </a:r>
          </a:p>
          <a:p>
            <a:r>
              <a:rPr lang="en-US" sz="1700" dirty="0"/>
              <a:t>I’ll highlight work that I have been doing on Latinos and then transition to broader COVID-19 trends</a:t>
            </a:r>
          </a:p>
        </p:txBody>
      </p:sp>
    </p:spTree>
    <p:extLst>
      <p:ext uri="{BB962C8B-B14F-4D97-AF65-F5344CB8AC3E}">
        <p14:creationId xmlns:p14="http://schemas.microsoft.com/office/powerpoint/2010/main" val="2811683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07CD8-BFE7-476D-8AB5-2E0992999677}"/>
              </a:ext>
            </a:extLst>
          </p:cNvPr>
          <p:cNvSpPr>
            <a:spLocks noGrp="1"/>
          </p:cNvSpPr>
          <p:nvPr>
            <p:ph type="title"/>
          </p:nvPr>
        </p:nvSpPr>
        <p:spPr/>
        <p:txBody>
          <a:bodyPr/>
          <a:lstStyle/>
          <a:p>
            <a:pPr algn="ctr"/>
            <a:r>
              <a:rPr lang="en-US" dirty="0"/>
              <a:t>Shifts in top ten states with highest Latino COVID-19 death rates per 100,000 persons</a:t>
            </a:r>
          </a:p>
        </p:txBody>
      </p:sp>
      <p:pic>
        <p:nvPicPr>
          <p:cNvPr id="7" name="Content Placeholder 6" descr="Application&#10;&#10;Description automatically generated with low confidence">
            <a:extLst>
              <a:ext uri="{FF2B5EF4-FFF2-40B4-BE49-F238E27FC236}">
                <a16:creationId xmlns:a16="http://schemas.microsoft.com/office/drawing/2014/main" id="{9F076DD5-D5DE-3266-FEB9-8CC4B389A6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845101"/>
            <a:ext cx="12028515" cy="3005747"/>
          </a:xfrm>
        </p:spPr>
      </p:pic>
    </p:spTree>
    <p:extLst>
      <p:ext uri="{BB962C8B-B14F-4D97-AF65-F5344CB8AC3E}">
        <p14:creationId xmlns:p14="http://schemas.microsoft.com/office/powerpoint/2010/main" val="968750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F7B18-9FAC-447B-9880-C11CEBB7D1B7}"/>
              </a:ext>
            </a:extLst>
          </p:cNvPr>
          <p:cNvSpPr>
            <a:spLocks noGrp="1"/>
          </p:cNvSpPr>
          <p:nvPr>
            <p:ph type="title"/>
          </p:nvPr>
        </p:nvSpPr>
        <p:spPr/>
        <p:txBody>
          <a:bodyPr/>
          <a:lstStyle/>
          <a:p>
            <a:pPr algn="ctr"/>
            <a:endParaRPr lang="en-US" dirty="0"/>
          </a:p>
        </p:txBody>
      </p:sp>
      <p:sp>
        <p:nvSpPr>
          <p:cNvPr id="3" name="Content Placeholder 2">
            <a:extLst>
              <a:ext uri="{FF2B5EF4-FFF2-40B4-BE49-F238E27FC236}">
                <a16:creationId xmlns:a16="http://schemas.microsoft.com/office/drawing/2014/main" id="{A56BE9B8-935F-46B4-BFEB-F2DC0D940312}"/>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lgn="ctr">
              <a:buNone/>
            </a:pPr>
            <a:endParaRPr lang="en-US" sz="3200" dirty="0"/>
          </a:p>
          <a:p>
            <a:pPr marL="0" indent="0" algn="ctr">
              <a:buNone/>
            </a:pPr>
            <a:r>
              <a:rPr lang="en-US" sz="3200" dirty="0">
                <a:solidFill>
                  <a:srgbClr val="FFFF00"/>
                </a:solidFill>
              </a:rPr>
              <a:t>COVID-19 Beyond Latinos</a:t>
            </a:r>
          </a:p>
        </p:txBody>
      </p:sp>
    </p:spTree>
    <p:extLst>
      <p:ext uri="{BB962C8B-B14F-4D97-AF65-F5344CB8AC3E}">
        <p14:creationId xmlns:p14="http://schemas.microsoft.com/office/powerpoint/2010/main" val="38622224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CE42E-7555-4F80-AB13-E65EEAD07D6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1F81E5C-06D8-4797-84BB-799139CA92B3}"/>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sz="3200" dirty="0"/>
              <a:t>Narrowing Race/Ethnic Gaps in COVID-19 Deaths, But Still Big Differences</a:t>
            </a:r>
          </a:p>
        </p:txBody>
      </p:sp>
    </p:spTree>
    <p:extLst>
      <p:ext uri="{BB962C8B-B14F-4D97-AF65-F5344CB8AC3E}">
        <p14:creationId xmlns:p14="http://schemas.microsoft.com/office/powerpoint/2010/main" val="31322878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9B1F1-95BA-432C-BEC3-BCA0569E97BE}"/>
              </a:ext>
            </a:extLst>
          </p:cNvPr>
          <p:cNvSpPr>
            <a:spLocks noGrp="1"/>
          </p:cNvSpPr>
          <p:nvPr>
            <p:ph type="title"/>
          </p:nvPr>
        </p:nvSpPr>
        <p:spPr>
          <a:xfrm>
            <a:off x="680321" y="753228"/>
            <a:ext cx="9613861" cy="1080938"/>
          </a:xfrm>
        </p:spPr>
        <p:txBody>
          <a:bodyPr>
            <a:normAutofit/>
          </a:bodyPr>
          <a:lstStyle/>
          <a:p>
            <a:r>
              <a:rPr lang="en-US" sz="2500" dirty="0"/>
              <a:t>Gaps in age-adjusted COVID-19 death rates between People of Color and whites remain large, but have narrowed</a:t>
            </a:r>
          </a:p>
        </p:txBody>
      </p:sp>
      <p:graphicFrame>
        <p:nvGraphicFramePr>
          <p:cNvPr id="5" name="Content Placeholder 4">
            <a:extLst>
              <a:ext uri="{FF2B5EF4-FFF2-40B4-BE49-F238E27FC236}">
                <a16:creationId xmlns:a16="http://schemas.microsoft.com/office/drawing/2014/main" id="{F24A93E8-9396-876E-0579-42634C68F20D}"/>
              </a:ext>
            </a:extLst>
          </p:cNvPr>
          <p:cNvGraphicFramePr>
            <a:graphicFrameLocks noGrp="1"/>
          </p:cNvGraphicFramePr>
          <p:nvPr>
            <p:ph idx="1"/>
            <p:extLst>
              <p:ext uri="{D42A27DB-BD31-4B8C-83A1-F6EECF244321}">
                <p14:modId xmlns:p14="http://schemas.microsoft.com/office/powerpoint/2010/main" val="3545463442"/>
              </p:ext>
            </p:extLst>
          </p:nvPr>
        </p:nvGraphicFramePr>
        <p:xfrm>
          <a:off x="0" y="1993106"/>
          <a:ext cx="12301537" cy="486489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567164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2A9D0-1377-4209-A539-D5E451FCA41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F48E69D-EE21-4467-920C-F4F11A1E733E}"/>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sz="3200" dirty="0"/>
              <a:t>The Consistent and Slightly Changing Demography of COVID-19 Fatalities</a:t>
            </a:r>
          </a:p>
        </p:txBody>
      </p:sp>
    </p:spTree>
    <p:extLst>
      <p:ext uri="{BB962C8B-B14F-4D97-AF65-F5344CB8AC3E}">
        <p14:creationId xmlns:p14="http://schemas.microsoft.com/office/powerpoint/2010/main" val="7305779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A1E34-3362-491F-A0DA-3D7037C30909}"/>
              </a:ext>
            </a:extLst>
          </p:cNvPr>
          <p:cNvSpPr>
            <a:spLocks noGrp="1"/>
          </p:cNvSpPr>
          <p:nvPr>
            <p:ph type="title"/>
          </p:nvPr>
        </p:nvSpPr>
        <p:spPr/>
        <p:txBody>
          <a:bodyPr>
            <a:normAutofit fontScale="90000"/>
          </a:bodyPr>
          <a:lstStyle/>
          <a:p>
            <a:pPr algn="ctr"/>
            <a:r>
              <a:rPr lang="en-US" dirty="0"/>
              <a:t>The demography of COVID-19 fatalities: Older whites, but younger Persons of Color (1-1-2020 to 10-8-2022)</a:t>
            </a:r>
          </a:p>
        </p:txBody>
      </p:sp>
      <p:graphicFrame>
        <p:nvGraphicFramePr>
          <p:cNvPr id="5" name="Content Placeholder 4">
            <a:extLst>
              <a:ext uri="{FF2B5EF4-FFF2-40B4-BE49-F238E27FC236}">
                <a16:creationId xmlns:a16="http://schemas.microsoft.com/office/drawing/2014/main" id="{4AC9670A-64FC-442C-9BA3-B9789C25974A}"/>
              </a:ext>
            </a:extLst>
          </p:cNvPr>
          <p:cNvGraphicFramePr>
            <a:graphicFrameLocks noGrp="1"/>
          </p:cNvGraphicFramePr>
          <p:nvPr>
            <p:ph idx="1"/>
            <p:extLst>
              <p:ext uri="{D42A27DB-BD31-4B8C-83A1-F6EECF244321}">
                <p14:modId xmlns:p14="http://schemas.microsoft.com/office/powerpoint/2010/main" val="4030504732"/>
              </p:ext>
            </p:extLst>
          </p:nvPr>
        </p:nvGraphicFramePr>
        <p:xfrm>
          <a:off x="0" y="1985963"/>
          <a:ext cx="10294938" cy="48720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982262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CDBFA-BF41-4FDA-9ACA-283E1107DDE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D15C830-489D-4FFF-8883-CB257789C8E5}"/>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sz="3200" dirty="0"/>
              <a:t>States with Highest COVID-19 Death Rates</a:t>
            </a:r>
          </a:p>
        </p:txBody>
      </p:sp>
    </p:spTree>
    <p:extLst>
      <p:ext uri="{BB962C8B-B14F-4D97-AF65-F5344CB8AC3E}">
        <p14:creationId xmlns:p14="http://schemas.microsoft.com/office/powerpoint/2010/main" val="38187135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07CD8-BFE7-476D-8AB5-2E0992999677}"/>
              </a:ext>
            </a:extLst>
          </p:cNvPr>
          <p:cNvSpPr>
            <a:spLocks noGrp="1"/>
          </p:cNvSpPr>
          <p:nvPr>
            <p:ph type="title"/>
          </p:nvPr>
        </p:nvSpPr>
        <p:spPr/>
        <p:txBody>
          <a:bodyPr>
            <a:normAutofit fontScale="90000"/>
          </a:bodyPr>
          <a:lstStyle/>
          <a:p>
            <a:pPr algn="ctr"/>
            <a:r>
              <a:rPr lang="en-US" dirty="0"/>
              <a:t>Top ten states with highest AIAN, Asian, Black, Latino, and White COVID-19 age-adjusted death rates per 100,000 persons (1/1/2020 to 10/8/2022)</a:t>
            </a:r>
          </a:p>
        </p:txBody>
      </p:sp>
      <p:pic>
        <p:nvPicPr>
          <p:cNvPr id="11" name="Content Placeholder 10" descr="Graphical user interface, application&#10;&#10;Description automatically generated">
            <a:extLst>
              <a:ext uri="{FF2B5EF4-FFF2-40B4-BE49-F238E27FC236}">
                <a16:creationId xmlns:a16="http://schemas.microsoft.com/office/drawing/2014/main" id="{CD52723F-7B15-D0B2-5CA6-E0F5ED1800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733" y="3301811"/>
            <a:ext cx="12094533" cy="2212585"/>
          </a:xfrm>
        </p:spPr>
      </p:pic>
    </p:spTree>
    <p:extLst>
      <p:ext uri="{BB962C8B-B14F-4D97-AF65-F5344CB8AC3E}">
        <p14:creationId xmlns:p14="http://schemas.microsoft.com/office/powerpoint/2010/main" val="13425644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985232-A025-4DB2-95F9-C7D6B758D564}"/>
              </a:ext>
            </a:extLst>
          </p:cNvPr>
          <p:cNvSpPr>
            <a:spLocks noGrp="1"/>
          </p:cNvSpPr>
          <p:nvPr>
            <p:ph type="title"/>
          </p:nvPr>
        </p:nvSpPr>
        <p:spPr/>
        <p:txBody>
          <a:bodyPr/>
          <a:lstStyle/>
          <a:p>
            <a:endParaRPr lang="en-US" dirty="0"/>
          </a:p>
        </p:txBody>
      </p:sp>
      <p:sp>
        <p:nvSpPr>
          <p:cNvPr id="6" name="Content Placeholder 5">
            <a:extLst>
              <a:ext uri="{FF2B5EF4-FFF2-40B4-BE49-F238E27FC236}">
                <a16:creationId xmlns:a16="http://schemas.microsoft.com/office/drawing/2014/main" id="{CA00BF62-177A-485D-8781-324D67B91879}"/>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sz="3200" dirty="0"/>
              <a:t>Temporal Trends on COVID-19 Deaths among Racial/Ethnic Groups </a:t>
            </a:r>
          </a:p>
          <a:p>
            <a:pPr marL="0" indent="0" algn="ctr">
              <a:buNone/>
            </a:pPr>
            <a:endParaRPr lang="en-US" sz="3200" dirty="0"/>
          </a:p>
        </p:txBody>
      </p:sp>
    </p:spTree>
    <p:extLst>
      <p:ext uri="{BB962C8B-B14F-4D97-AF65-F5344CB8AC3E}">
        <p14:creationId xmlns:p14="http://schemas.microsoft.com/office/powerpoint/2010/main" val="2824528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53685-CD6F-4E6C-8F06-CB9B6B695DF1}"/>
              </a:ext>
            </a:extLst>
          </p:cNvPr>
          <p:cNvSpPr>
            <a:spLocks noGrp="1"/>
          </p:cNvSpPr>
          <p:nvPr>
            <p:ph type="title"/>
          </p:nvPr>
        </p:nvSpPr>
        <p:spPr/>
        <p:txBody>
          <a:bodyPr/>
          <a:lstStyle/>
          <a:p>
            <a:pPr algn="ctr"/>
            <a:r>
              <a:rPr lang="en-US" dirty="0"/>
              <a:t>Methods</a:t>
            </a:r>
          </a:p>
        </p:txBody>
      </p:sp>
      <p:sp>
        <p:nvSpPr>
          <p:cNvPr id="3" name="Content Placeholder 2">
            <a:extLst>
              <a:ext uri="{FF2B5EF4-FFF2-40B4-BE49-F238E27FC236}">
                <a16:creationId xmlns:a16="http://schemas.microsoft.com/office/drawing/2014/main" id="{E97F0672-84D0-46BC-AFF4-6CCF77DC4B77}"/>
              </a:ext>
            </a:extLst>
          </p:cNvPr>
          <p:cNvSpPr>
            <a:spLocks noGrp="1"/>
          </p:cNvSpPr>
          <p:nvPr>
            <p:ph idx="1"/>
          </p:nvPr>
        </p:nvSpPr>
        <p:spPr>
          <a:xfrm>
            <a:off x="680321" y="2336872"/>
            <a:ext cx="9613861" cy="4521127"/>
          </a:xfrm>
        </p:spPr>
        <p:txBody>
          <a:bodyPr>
            <a:normAutofit fontScale="92500" lnSpcReduction="10000"/>
          </a:bodyPr>
          <a:lstStyle/>
          <a:p>
            <a:r>
              <a:rPr lang="en-US" sz="3600" dirty="0"/>
              <a:t>Data analysis</a:t>
            </a:r>
          </a:p>
          <a:p>
            <a:pPr lvl="1"/>
            <a:r>
              <a:rPr lang="en-US" sz="3200" dirty="0"/>
              <a:t>Weekly COVID-19 deaths for selected race/ethnic groups (Jan. 1, 2020 to Dec. 26, 2021; 104 weeks)</a:t>
            </a:r>
          </a:p>
          <a:p>
            <a:pPr lvl="2"/>
            <a:r>
              <a:rPr lang="en-US" sz="2800" dirty="0"/>
              <a:t>AIAN (Indigenous Peoples), Asian, Black, Latino, and White</a:t>
            </a:r>
          </a:p>
          <a:p>
            <a:pPr lvl="1"/>
            <a:r>
              <a:rPr lang="en-US" sz="3200" dirty="0"/>
              <a:t>How to deal with problem of comparisons across groups with vastly different population sizes?</a:t>
            </a:r>
          </a:p>
          <a:p>
            <a:pPr lvl="2"/>
            <a:r>
              <a:rPr lang="en-US" sz="2800" dirty="0"/>
              <a:t>Percent of total COVID-19 deaths of group i occurring in week j</a:t>
            </a:r>
          </a:p>
          <a:p>
            <a:pPr lvl="3"/>
            <a:r>
              <a:rPr lang="en-US" sz="2400" dirty="0"/>
              <a:t>(COVID-19 deaths in group i occurring in week j / Total number of COVID-19 deaths among group i) * 100</a:t>
            </a:r>
          </a:p>
          <a:p>
            <a:pPr lvl="1"/>
            <a:endParaRPr lang="en-US" dirty="0">
              <a:solidFill>
                <a:schemeClr val="bg1"/>
              </a:solidFill>
            </a:endParaRPr>
          </a:p>
        </p:txBody>
      </p:sp>
    </p:spTree>
    <p:extLst>
      <p:ext uri="{BB962C8B-B14F-4D97-AF65-F5344CB8AC3E}">
        <p14:creationId xmlns:p14="http://schemas.microsoft.com/office/powerpoint/2010/main" val="98469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pic>
        <p:nvPicPr>
          <p:cNvPr id="1030" name="Picture 72">
            <a:extLst>
              <a:ext uri="{FF2B5EF4-FFF2-40B4-BE49-F238E27FC236}">
                <a16:creationId xmlns:a16="http://schemas.microsoft.com/office/drawing/2014/main" id="{A97529DD-0019-4F2B-AAE6-A82A2FADB61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31" name="Picture 74">
            <a:extLst>
              <a:ext uri="{FF2B5EF4-FFF2-40B4-BE49-F238E27FC236}">
                <a16:creationId xmlns:a16="http://schemas.microsoft.com/office/drawing/2014/main" id="{4A476453-89B8-4D0E-BDE0-0446B97F5F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032" name="Picture 76">
            <a:extLst>
              <a:ext uri="{FF2B5EF4-FFF2-40B4-BE49-F238E27FC236}">
                <a16:creationId xmlns:a16="http://schemas.microsoft.com/office/drawing/2014/main" id="{02B7E5A1-5C08-4455-A219-804981D6B2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33" name="Rectangle 78">
            <a:extLst>
              <a:ext uri="{FF2B5EF4-FFF2-40B4-BE49-F238E27FC236}">
                <a16:creationId xmlns:a16="http://schemas.microsoft.com/office/drawing/2014/main" id="{6B19486B-DD4C-4473-9FF8-3E3FB1542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34" name="Rectangle 80">
            <a:extLst>
              <a:ext uri="{FF2B5EF4-FFF2-40B4-BE49-F238E27FC236}">
                <a16:creationId xmlns:a16="http://schemas.microsoft.com/office/drawing/2014/main" id="{52CE1431-75FA-49CE-A7AC-42816EFBC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35" name="Group 82">
            <a:extLst>
              <a:ext uri="{FF2B5EF4-FFF2-40B4-BE49-F238E27FC236}">
                <a16:creationId xmlns:a16="http://schemas.microsoft.com/office/drawing/2014/main" id="{F6BCB397-4790-4766-82B8-F6ED3BAAB0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84" name="Rectangle 83">
              <a:extLst>
                <a:ext uri="{FF2B5EF4-FFF2-40B4-BE49-F238E27FC236}">
                  <a16:creationId xmlns:a16="http://schemas.microsoft.com/office/drawing/2014/main" id="{BDB66795-F5BA-4B6C-951C-11DBE9D24A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6" name="Picture 84">
              <a:extLst>
                <a:ext uri="{FF2B5EF4-FFF2-40B4-BE49-F238E27FC236}">
                  <a16:creationId xmlns:a16="http://schemas.microsoft.com/office/drawing/2014/main" id="{12C790B8-181F-443B-9B01-D67B4B94ABA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1028" name="Picture 4" descr="N.Y. Virus Deaths Hit New High, but Hospitalizations Slow - The New York  Times">
            <a:extLst>
              <a:ext uri="{FF2B5EF4-FFF2-40B4-BE49-F238E27FC236}">
                <a16:creationId xmlns:a16="http://schemas.microsoft.com/office/drawing/2014/main" id="{4DFB3662-869C-41B7-8448-DAEE84EC6A2B}"/>
              </a:ext>
            </a:extLst>
          </p:cNvPr>
          <p:cNvPicPr>
            <a:picLocks noGrp="1" noChangeAspect="1" noChangeArrowheads="1"/>
          </p:cNvPicPr>
          <p:nvPr>
            <p:ph sz="half" idx="2"/>
          </p:nvPr>
        </p:nvPicPr>
        <p:blipFill rotWithShape="1">
          <a:blip r:embed="rId5">
            <a:extLst>
              <a:ext uri="{28A0092B-C50C-407E-A947-70E740481C1C}">
                <a14:useLocalDpi xmlns:a14="http://schemas.microsoft.com/office/drawing/2010/main" val="0"/>
              </a:ext>
            </a:extLst>
          </a:blip>
          <a:srcRect l="12964" r="19347" b="1"/>
          <a:stretch/>
        </p:blipFill>
        <p:spPr bwMode="auto">
          <a:xfrm>
            <a:off x="7547810" y="10"/>
            <a:ext cx="4641013" cy="6856310"/>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1037" name="Rectangle 86">
            <a:extLst>
              <a:ext uri="{FF2B5EF4-FFF2-40B4-BE49-F238E27FC236}">
                <a16:creationId xmlns:a16="http://schemas.microsoft.com/office/drawing/2014/main" id="{0917D5C4-7346-4128-A893-88F9031A3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A31B4A8-39B2-4F66-B2B2-37839E8793B5}"/>
              </a:ext>
            </a:extLst>
          </p:cNvPr>
          <p:cNvSpPr>
            <a:spLocks noGrp="1"/>
          </p:cNvSpPr>
          <p:nvPr>
            <p:ph type="title"/>
          </p:nvPr>
        </p:nvSpPr>
        <p:spPr>
          <a:xfrm>
            <a:off x="680321" y="753228"/>
            <a:ext cx="7087552" cy="1080938"/>
          </a:xfrm>
        </p:spPr>
        <p:txBody>
          <a:bodyPr vert="horz" lIns="91440" tIns="45720" rIns="91440" bIns="45720" rtlCol="0" anchor="ctr">
            <a:normAutofit/>
          </a:bodyPr>
          <a:lstStyle/>
          <a:p>
            <a:pPr algn="ctr"/>
            <a:r>
              <a:rPr lang="en-US" dirty="0"/>
              <a:t>Getting Started on Latino COVID-19 Research</a:t>
            </a:r>
          </a:p>
        </p:txBody>
      </p:sp>
      <p:pic>
        <p:nvPicPr>
          <p:cNvPr id="1038" name="Picture 88">
            <a:extLst>
              <a:ext uri="{FF2B5EF4-FFF2-40B4-BE49-F238E27FC236}">
                <a16:creationId xmlns:a16="http://schemas.microsoft.com/office/drawing/2014/main" id="{4EC06EAC-4D4E-4BEC-A580-543F5E0EDE9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11" name="Content Placeholder 10">
            <a:extLst>
              <a:ext uri="{FF2B5EF4-FFF2-40B4-BE49-F238E27FC236}">
                <a16:creationId xmlns:a16="http://schemas.microsoft.com/office/drawing/2014/main" id="{D393917B-58CF-4FC8-A346-8664CE3661C6}"/>
              </a:ext>
            </a:extLst>
          </p:cNvPr>
          <p:cNvSpPr>
            <a:spLocks noGrp="1"/>
          </p:cNvSpPr>
          <p:nvPr>
            <p:ph sz="half" idx="1"/>
          </p:nvPr>
        </p:nvSpPr>
        <p:spPr>
          <a:xfrm>
            <a:off x="680321" y="2336872"/>
            <a:ext cx="6423211" cy="4519447"/>
          </a:xfrm>
        </p:spPr>
        <p:txBody>
          <a:bodyPr vert="horz" lIns="91440" tIns="45720" rIns="91440" bIns="45720" rtlCol="0">
            <a:normAutofit/>
          </a:bodyPr>
          <a:lstStyle/>
          <a:p>
            <a:r>
              <a:rPr lang="en-US" dirty="0"/>
              <a:t>Mid-March to early April 2020</a:t>
            </a:r>
          </a:p>
          <a:p>
            <a:r>
              <a:rPr lang="en-US" dirty="0"/>
              <a:t>Clear COVID-19 particularly brutalizing people of color</a:t>
            </a:r>
          </a:p>
          <a:p>
            <a:r>
              <a:rPr lang="en-US" dirty="0"/>
              <a:t>Early on limited data for Blacks, much less for Latinos</a:t>
            </a:r>
          </a:p>
          <a:p>
            <a:r>
              <a:rPr lang="en-US" dirty="0"/>
              <a:t>I started collecting and analyzing data and writing about what was happening</a:t>
            </a:r>
          </a:p>
          <a:p>
            <a:r>
              <a:rPr lang="en-US" dirty="0"/>
              <a:t>Latino Decisions blogs; Latino Rebels; Poynter; San Antonio Express-News; Dallas Morning News</a:t>
            </a:r>
          </a:p>
          <a:p>
            <a:r>
              <a:rPr lang="en-US" dirty="0"/>
              <a:t>Continual tracking and analysis</a:t>
            </a:r>
          </a:p>
        </p:txBody>
      </p:sp>
    </p:spTree>
    <p:extLst>
      <p:ext uri="{BB962C8B-B14F-4D97-AF65-F5344CB8AC3E}">
        <p14:creationId xmlns:p14="http://schemas.microsoft.com/office/powerpoint/2010/main" val="26522402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7CC50A-D768-4D39-807D-01D871ECABD0}"/>
              </a:ext>
            </a:extLst>
          </p:cNvPr>
          <p:cNvPicPr>
            <a:picLocks noChangeAspect="1"/>
          </p:cNvPicPr>
          <p:nvPr/>
        </p:nvPicPr>
        <p:blipFill>
          <a:blip r:embed="rId2"/>
          <a:stretch>
            <a:fillRect/>
          </a:stretch>
        </p:blipFill>
        <p:spPr>
          <a:xfrm>
            <a:off x="1174492" y="1253786"/>
            <a:ext cx="9203320" cy="5040610"/>
          </a:xfrm>
          <a:prstGeom prst="rect">
            <a:avLst/>
          </a:prstGeom>
        </p:spPr>
      </p:pic>
    </p:spTree>
    <p:extLst>
      <p:ext uri="{BB962C8B-B14F-4D97-AF65-F5344CB8AC3E}">
        <p14:creationId xmlns:p14="http://schemas.microsoft.com/office/powerpoint/2010/main" val="7511079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720DCF-99C2-417B-9D01-F48232B793FA}"/>
              </a:ext>
            </a:extLst>
          </p:cNvPr>
          <p:cNvPicPr>
            <a:picLocks noChangeAspect="1"/>
          </p:cNvPicPr>
          <p:nvPr/>
        </p:nvPicPr>
        <p:blipFill>
          <a:blip r:embed="rId2"/>
          <a:stretch>
            <a:fillRect/>
          </a:stretch>
        </p:blipFill>
        <p:spPr>
          <a:xfrm>
            <a:off x="1152006" y="1190785"/>
            <a:ext cx="9203320" cy="5047926"/>
          </a:xfrm>
          <a:prstGeom prst="rect">
            <a:avLst/>
          </a:prstGeom>
        </p:spPr>
      </p:pic>
    </p:spTree>
    <p:extLst>
      <p:ext uri="{BB962C8B-B14F-4D97-AF65-F5344CB8AC3E}">
        <p14:creationId xmlns:p14="http://schemas.microsoft.com/office/powerpoint/2010/main" val="24570522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ECC8FF-83F3-450E-8076-C694D6A9E061}"/>
              </a:ext>
            </a:extLst>
          </p:cNvPr>
          <p:cNvPicPr>
            <a:picLocks noChangeAspect="1"/>
          </p:cNvPicPr>
          <p:nvPr/>
        </p:nvPicPr>
        <p:blipFill>
          <a:blip r:embed="rId2"/>
          <a:stretch>
            <a:fillRect/>
          </a:stretch>
        </p:blipFill>
        <p:spPr>
          <a:xfrm>
            <a:off x="1069561" y="1186331"/>
            <a:ext cx="9203320" cy="5040610"/>
          </a:xfrm>
          <a:prstGeom prst="rect">
            <a:avLst/>
          </a:prstGeom>
        </p:spPr>
      </p:pic>
    </p:spTree>
    <p:extLst>
      <p:ext uri="{BB962C8B-B14F-4D97-AF65-F5344CB8AC3E}">
        <p14:creationId xmlns:p14="http://schemas.microsoft.com/office/powerpoint/2010/main" val="10600082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1288DA-666B-4FAE-BBDF-7F0B39227D03}"/>
              </a:ext>
            </a:extLst>
          </p:cNvPr>
          <p:cNvPicPr>
            <a:picLocks noChangeAspect="1"/>
          </p:cNvPicPr>
          <p:nvPr/>
        </p:nvPicPr>
        <p:blipFill>
          <a:blip r:embed="rId2"/>
          <a:stretch>
            <a:fillRect/>
          </a:stretch>
        </p:blipFill>
        <p:spPr>
          <a:xfrm>
            <a:off x="1166997" y="1220765"/>
            <a:ext cx="9203320" cy="5047926"/>
          </a:xfrm>
          <a:prstGeom prst="rect">
            <a:avLst/>
          </a:prstGeom>
        </p:spPr>
      </p:pic>
    </p:spTree>
    <p:extLst>
      <p:ext uri="{BB962C8B-B14F-4D97-AF65-F5344CB8AC3E}">
        <p14:creationId xmlns:p14="http://schemas.microsoft.com/office/powerpoint/2010/main" val="23556889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1433A9-54C1-4CA2-8ADE-986A04FF918E}"/>
              </a:ext>
            </a:extLst>
          </p:cNvPr>
          <p:cNvPicPr>
            <a:picLocks noChangeAspect="1"/>
          </p:cNvPicPr>
          <p:nvPr/>
        </p:nvPicPr>
        <p:blipFill>
          <a:blip r:embed="rId2"/>
          <a:stretch>
            <a:fillRect/>
          </a:stretch>
        </p:blipFill>
        <p:spPr>
          <a:xfrm>
            <a:off x="1092046" y="1298757"/>
            <a:ext cx="9203320" cy="5040610"/>
          </a:xfrm>
          <a:prstGeom prst="rect">
            <a:avLst/>
          </a:prstGeom>
        </p:spPr>
      </p:pic>
    </p:spTree>
    <p:extLst>
      <p:ext uri="{BB962C8B-B14F-4D97-AF65-F5344CB8AC3E}">
        <p14:creationId xmlns:p14="http://schemas.microsoft.com/office/powerpoint/2010/main" val="35110040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6BFBEE-EEB3-4AF1-AEC8-B8A57369D0D1}"/>
              </a:ext>
            </a:extLst>
          </p:cNvPr>
          <p:cNvPicPr>
            <a:picLocks noChangeAspect="1"/>
          </p:cNvPicPr>
          <p:nvPr/>
        </p:nvPicPr>
        <p:blipFill>
          <a:blip r:embed="rId2"/>
          <a:stretch>
            <a:fillRect/>
          </a:stretch>
        </p:blipFill>
        <p:spPr>
          <a:xfrm>
            <a:off x="957147" y="2"/>
            <a:ext cx="4141494" cy="2268274"/>
          </a:xfrm>
          <a:prstGeom prst="rect">
            <a:avLst/>
          </a:prstGeom>
        </p:spPr>
      </p:pic>
      <p:pic>
        <p:nvPicPr>
          <p:cNvPr id="3" name="Picture 2">
            <a:extLst>
              <a:ext uri="{FF2B5EF4-FFF2-40B4-BE49-F238E27FC236}">
                <a16:creationId xmlns:a16="http://schemas.microsoft.com/office/drawing/2014/main" id="{F9FF9B77-1590-43C7-9DE5-99AA293D288E}"/>
              </a:ext>
            </a:extLst>
          </p:cNvPr>
          <p:cNvPicPr>
            <a:picLocks noChangeAspect="1"/>
          </p:cNvPicPr>
          <p:nvPr/>
        </p:nvPicPr>
        <p:blipFill>
          <a:blip r:embed="rId3"/>
          <a:stretch>
            <a:fillRect/>
          </a:stretch>
        </p:blipFill>
        <p:spPr>
          <a:xfrm>
            <a:off x="7148084" y="-3656"/>
            <a:ext cx="4064799" cy="2232732"/>
          </a:xfrm>
          <a:prstGeom prst="rect">
            <a:avLst/>
          </a:prstGeom>
        </p:spPr>
      </p:pic>
      <p:pic>
        <p:nvPicPr>
          <p:cNvPr id="4" name="Picture 3">
            <a:extLst>
              <a:ext uri="{FF2B5EF4-FFF2-40B4-BE49-F238E27FC236}">
                <a16:creationId xmlns:a16="http://schemas.microsoft.com/office/drawing/2014/main" id="{228E2444-B505-4DC8-9507-397F891232D4}"/>
              </a:ext>
            </a:extLst>
          </p:cNvPr>
          <p:cNvPicPr>
            <a:picLocks noChangeAspect="1"/>
          </p:cNvPicPr>
          <p:nvPr/>
        </p:nvPicPr>
        <p:blipFill>
          <a:blip r:embed="rId4"/>
          <a:stretch>
            <a:fillRect/>
          </a:stretch>
        </p:blipFill>
        <p:spPr>
          <a:xfrm>
            <a:off x="957147" y="2296084"/>
            <a:ext cx="4141494" cy="2268274"/>
          </a:xfrm>
          <a:prstGeom prst="rect">
            <a:avLst/>
          </a:prstGeom>
        </p:spPr>
      </p:pic>
      <p:pic>
        <p:nvPicPr>
          <p:cNvPr id="5" name="Picture 4">
            <a:extLst>
              <a:ext uri="{FF2B5EF4-FFF2-40B4-BE49-F238E27FC236}">
                <a16:creationId xmlns:a16="http://schemas.microsoft.com/office/drawing/2014/main" id="{4D99C8DE-8339-4A18-ADCF-0E6DF59B8D9E}"/>
              </a:ext>
            </a:extLst>
          </p:cNvPr>
          <p:cNvPicPr>
            <a:picLocks noChangeAspect="1"/>
          </p:cNvPicPr>
          <p:nvPr/>
        </p:nvPicPr>
        <p:blipFill>
          <a:blip r:embed="rId5"/>
          <a:stretch>
            <a:fillRect/>
          </a:stretch>
        </p:blipFill>
        <p:spPr>
          <a:xfrm>
            <a:off x="7148084" y="2229076"/>
            <a:ext cx="4141494" cy="2274859"/>
          </a:xfrm>
          <a:prstGeom prst="rect">
            <a:avLst/>
          </a:prstGeom>
        </p:spPr>
      </p:pic>
      <p:pic>
        <p:nvPicPr>
          <p:cNvPr id="6" name="Picture 5">
            <a:extLst>
              <a:ext uri="{FF2B5EF4-FFF2-40B4-BE49-F238E27FC236}">
                <a16:creationId xmlns:a16="http://schemas.microsoft.com/office/drawing/2014/main" id="{4CAA6612-DFC0-4F6B-B23C-B484A50BDA46}"/>
              </a:ext>
            </a:extLst>
          </p:cNvPr>
          <p:cNvPicPr>
            <a:picLocks noChangeAspect="1"/>
          </p:cNvPicPr>
          <p:nvPr/>
        </p:nvPicPr>
        <p:blipFill>
          <a:blip r:embed="rId6"/>
          <a:stretch>
            <a:fillRect/>
          </a:stretch>
        </p:blipFill>
        <p:spPr>
          <a:xfrm>
            <a:off x="4222946" y="4589726"/>
            <a:ext cx="4141494" cy="2268274"/>
          </a:xfrm>
          <a:prstGeom prst="rect">
            <a:avLst/>
          </a:prstGeom>
        </p:spPr>
      </p:pic>
    </p:spTree>
    <p:extLst>
      <p:ext uri="{BB962C8B-B14F-4D97-AF65-F5344CB8AC3E}">
        <p14:creationId xmlns:p14="http://schemas.microsoft.com/office/powerpoint/2010/main" val="12570810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ACB99-CC42-B449-E5FA-722DB7E53C4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F499A87-6BB5-CD38-263E-14614B3FCF39}"/>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sz="3200" dirty="0"/>
              <a:t>Rising White COVID-19 Deaths in Recent Times</a:t>
            </a:r>
          </a:p>
        </p:txBody>
      </p:sp>
    </p:spTree>
    <p:extLst>
      <p:ext uri="{BB962C8B-B14F-4D97-AF65-F5344CB8AC3E}">
        <p14:creationId xmlns:p14="http://schemas.microsoft.com/office/powerpoint/2010/main" val="39052547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A76AC78F-ADEF-1492-EE22-9B756A0507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7256" y="0"/>
            <a:ext cx="7757488" cy="6858000"/>
          </a:xfrm>
          <a:prstGeom prst="rect">
            <a:avLst/>
          </a:prstGeom>
        </p:spPr>
      </p:pic>
    </p:spTree>
    <p:extLst>
      <p:ext uri="{BB962C8B-B14F-4D97-AF65-F5344CB8AC3E}">
        <p14:creationId xmlns:p14="http://schemas.microsoft.com/office/powerpoint/2010/main" val="41386903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bar chart&#10;&#10;Description automatically generated">
            <a:extLst>
              <a:ext uri="{FF2B5EF4-FFF2-40B4-BE49-F238E27FC236}">
                <a16:creationId xmlns:a16="http://schemas.microsoft.com/office/drawing/2014/main" id="{068E0D33-3DFD-E0F3-A012-E3764A6A75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2505" y="0"/>
            <a:ext cx="7686989" cy="6858000"/>
          </a:xfrm>
          <a:prstGeom prst="rect">
            <a:avLst/>
          </a:prstGeom>
        </p:spPr>
      </p:pic>
    </p:spTree>
    <p:extLst>
      <p:ext uri="{BB962C8B-B14F-4D97-AF65-F5344CB8AC3E}">
        <p14:creationId xmlns:p14="http://schemas.microsoft.com/office/powerpoint/2010/main" val="15352698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B51EA9DB-5672-F5E8-2EAD-F6091D22C7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2719" y="0"/>
            <a:ext cx="5266562" cy="6858000"/>
          </a:xfrm>
          <a:prstGeom prst="rect">
            <a:avLst/>
          </a:prstGeom>
        </p:spPr>
      </p:pic>
    </p:spTree>
    <p:extLst>
      <p:ext uri="{BB962C8B-B14F-4D97-AF65-F5344CB8AC3E}">
        <p14:creationId xmlns:p14="http://schemas.microsoft.com/office/powerpoint/2010/main" val="294107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C356A-A140-4A7D-A01F-42DD52A70B41}"/>
              </a:ext>
            </a:extLst>
          </p:cNvPr>
          <p:cNvSpPr>
            <a:spLocks noGrp="1"/>
          </p:cNvSpPr>
          <p:nvPr>
            <p:ph type="title"/>
          </p:nvPr>
        </p:nvSpPr>
        <p:spPr/>
        <p:txBody>
          <a:bodyPr/>
          <a:lstStyle/>
          <a:p>
            <a:pPr algn="ctr"/>
            <a:r>
              <a:rPr lang="en-US" dirty="0"/>
              <a:t>Theoretical Grounding</a:t>
            </a:r>
          </a:p>
        </p:txBody>
      </p:sp>
      <p:sp>
        <p:nvSpPr>
          <p:cNvPr id="3" name="Content Placeholder 2">
            <a:extLst>
              <a:ext uri="{FF2B5EF4-FFF2-40B4-BE49-F238E27FC236}">
                <a16:creationId xmlns:a16="http://schemas.microsoft.com/office/drawing/2014/main" id="{00CA8FF4-DED3-49CE-967C-FD904CC15DE2}"/>
              </a:ext>
            </a:extLst>
          </p:cNvPr>
          <p:cNvSpPr>
            <a:spLocks noGrp="1"/>
          </p:cNvSpPr>
          <p:nvPr>
            <p:ph idx="1"/>
          </p:nvPr>
        </p:nvSpPr>
        <p:spPr>
          <a:xfrm>
            <a:off x="680321" y="2336872"/>
            <a:ext cx="9613861" cy="4521127"/>
          </a:xfrm>
        </p:spPr>
        <p:txBody>
          <a:bodyPr>
            <a:normAutofit fontScale="85000" lnSpcReduction="20000"/>
          </a:bodyPr>
          <a:lstStyle/>
          <a:p>
            <a:r>
              <a:rPr lang="en-US" dirty="0"/>
              <a:t>Systemic racism as the culprit</a:t>
            </a:r>
          </a:p>
          <a:p>
            <a:pPr lvl="1"/>
            <a:r>
              <a:rPr lang="en-US" dirty="0"/>
              <a:t>For long much denial regarding systemic racism and white supremacy</a:t>
            </a:r>
          </a:p>
          <a:p>
            <a:pPr lvl="1"/>
            <a:r>
              <a:rPr lang="en-US" dirty="0"/>
              <a:t>The pandemic, the murder of George Floyd and other folks of color made it difficult to deny</a:t>
            </a:r>
          </a:p>
          <a:p>
            <a:r>
              <a:rPr lang="en-US" dirty="0"/>
              <a:t>Confluence of racial inequities</a:t>
            </a:r>
          </a:p>
          <a:p>
            <a:pPr lvl="1"/>
            <a:r>
              <a:rPr lang="en-US" dirty="0"/>
              <a:t>Significantly higher infection and death rates from COVID-19 than whites</a:t>
            </a:r>
          </a:p>
          <a:p>
            <a:pPr lvl="1"/>
            <a:r>
              <a:rPr lang="en-US" dirty="0"/>
              <a:t>Essential workers on the front lines in essential industries</a:t>
            </a:r>
          </a:p>
          <a:p>
            <a:pPr lvl="1"/>
            <a:r>
              <a:rPr lang="en-US" dirty="0"/>
              <a:t>The loss of jobs and the lack of job recovery</a:t>
            </a:r>
          </a:p>
          <a:p>
            <a:pPr lvl="1"/>
            <a:r>
              <a:rPr lang="en-US" dirty="0"/>
              <a:t>The lack of medical insurance</a:t>
            </a:r>
          </a:p>
          <a:p>
            <a:pPr lvl="1"/>
            <a:r>
              <a:rPr lang="en-US" dirty="0"/>
              <a:t>Crowded living conditions and multigenerational households</a:t>
            </a:r>
          </a:p>
          <a:p>
            <a:pPr lvl="1"/>
            <a:r>
              <a:rPr lang="en-US" dirty="0"/>
              <a:t>Unauthorized immigrants left to fend for themselves</a:t>
            </a:r>
          </a:p>
          <a:p>
            <a:r>
              <a:rPr lang="en-US" dirty="0"/>
              <a:t>These inequalities did not just crop up during the pandemic, but reflect centuries and generations of neglect of people of color</a:t>
            </a:r>
          </a:p>
          <a:p>
            <a:r>
              <a:rPr lang="en-US" dirty="0"/>
              <a:t>Sabrina Strings had an excellent op-ed in New York Times summer 2020 where she illustrates with the concept of “bare necessities” for Blacks and other people of color extending back to slavery and the racial subjugation of other groups of color</a:t>
            </a:r>
          </a:p>
        </p:txBody>
      </p:sp>
    </p:spTree>
    <p:extLst>
      <p:ext uri="{BB962C8B-B14F-4D97-AF65-F5344CB8AC3E}">
        <p14:creationId xmlns:p14="http://schemas.microsoft.com/office/powerpoint/2010/main" val="17030019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9CD96-2A1F-F975-9B81-B12B65774C2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90593CD-426D-CBD2-4CB4-429ADD93C0FA}"/>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sz="3200" dirty="0"/>
              <a:t>The Latest</a:t>
            </a:r>
          </a:p>
        </p:txBody>
      </p:sp>
    </p:spTree>
    <p:extLst>
      <p:ext uri="{BB962C8B-B14F-4D97-AF65-F5344CB8AC3E}">
        <p14:creationId xmlns:p14="http://schemas.microsoft.com/office/powerpoint/2010/main" val="2519210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F85B4-FB2F-65E8-B9EB-238D074444EC}"/>
              </a:ext>
            </a:extLst>
          </p:cNvPr>
          <p:cNvSpPr>
            <a:spLocks noGrp="1"/>
          </p:cNvSpPr>
          <p:nvPr>
            <p:ph type="title"/>
          </p:nvPr>
        </p:nvSpPr>
        <p:spPr/>
        <p:txBody>
          <a:bodyPr/>
          <a:lstStyle/>
          <a:p>
            <a:pPr algn="ctr"/>
            <a:r>
              <a:rPr lang="en-US" dirty="0"/>
              <a:t>Percent Change in COVID-19 Deaths by Race/Ethnic Group, 10/9/2021 to 10/8/2022</a:t>
            </a:r>
          </a:p>
        </p:txBody>
      </p:sp>
      <p:graphicFrame>
        <p:nvGraphicFramePr>
          <p:cNvPr id="4" name="Content Placeholder 3">
            <a:extLst>
              <a:ext uri="{FF2B5EF4-FFF2-40B4-BE49-F238E27FC236}">
                <a16:creationId xmlns:a16="http://schemas.microsoft.com/office/drawing/2014/main" id="{16CB9145-9D9B-3E8C-A8E4-537384896CF4}"/>
              </a:ext>
            </a:extLst>
          </p:cNvPr>
          <p:cNvGraphicFramePr>
            <a:graphicFrameLocks noGrp="1"/>
          </p:cNvGraphicFramePr>
          <p:nvPr>
            <p:ph idx="1"/>
            <p:extLst>
              <p:ext uri="{D42A27DB-BD31-4B8C-83A1-F6EECF244321}">
                <p14:modId xmlns:p14="http://schemas.microsoft.com/office/powerpoint/2010/main" val="302958719"/>
              </p:ext>
            </p:extLst>
          </p:nvPr>
        </p:nvGraphicFramePr>
        <p:xfrm>
          <a:off x="0" y="2336800"/>
          <a:ext cx="10294938" cy="4521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442104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3D1A9-F200-0B2B-5BB6-46C5A6893B4A}"/>
              </a:ext>
            </a:extLst>
          </p:cNvPr>
          <p:cNvSpPr>
            <a:spLocks noGrp="1"/>
          </p:cNvSpPr>
          <p:nvPr>
            <p:ph type="title"/>
          </p:nvPr>
        </p:nvSpPr>
        <p:spPr/>
        <p:txBody>
          <a:bodyPr/>
          <a:lstStyle/>
          <a:p>
            <a:pPr algn="ctr"/>
            <a:r>
              <a:rPr lang="en-US" dirty="0"/>
              <a:t>Percent Change in COVID-19 Deaths by Race/Ethnic Group, 1/2/2022 to 10/8/2022</a:t>
            </a:r>
          </a:p>
        </p:txBody>
      </p:sp>
      <p:graphicFrame>
        <p:nvGraphicFramePr>
          <p:cNvPr id="4" name="Content Placeholder 3">
            <a:extLst>
              <a:ext uri="{FF2B5EF4-FFF2-40B4-BE49-F238E27FC236}">
                <a16:creationId xmlns:a16="http://schemas.microsoft.com/office/drawing/2014/main" id="{82EDB713-ABDF-271A-03AA-A7B8531AB2BE}"/>
              </a:ext>
            </a:extLst>
          </p:cNvPr>
          <p:cNvGraphicFramePr>
            <a:graphicFrameLocks noGrp="1"/>
          </p:cNvGraphicFramePr>
          <p:nvPr>
            <p:ph idx="1"/>
            <p:extLst>
              <p:ext uri="{D42A27DB-BD31-4B8C-83A1-F6EECF244321}">
                <p14:modId xmlns:p14="http://schemas.microsoft.com/office/powerpoint/2010/main" val="3715076439"/>
              </p:ext>
            </p:extLst>
          </p:nvPr>
        </p:nvGraphicFramePr>
        <p:xfrm>
          <a:off x="0" y="2336800"/>
          <a:ext cx="10294938" cy="4521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220583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C7D0D8-F9D2-416B-9204-52D95744B2D3}"/>
              </a:ext>
            </a:extLst>
          </p:cNvPr>
          <p:cNvSpPr>
            <a:spLocks noGrp="1"/>
          </p:cNvSpPr>
          <p:nvPr>
            <p:ph type="title"/>
          </p:nvPr>
        </p:nvSpPr>
        <p:spPr/>
        <p:txBody>
          <a:bodyPr/>
          <a:lstStyle/>
          <a:p>
            <a:pPr algn="ctr"/>
            <a:r>
              <a:rPr lang="en-US" dirty="0"/>
              <a:t>Closing Thoughts</a:t>
            </a:r>
          </a:p>
        </p:txBody>
      </p:sp>
      <p:sp>
        <p:nvSpPr>
          <p:cNvPr id="6" name="Content Placeholder 5">
            <a:extLst>
              <a:ext uri="{FF2B5EF4-FFF2-40B4-BE49-F238E27FC236}">
                <a16:creationId xmlns:a16="http://schemas.microsoft.com/office/drawing/2014/main" id="{0DBD75FC-DF75-41B9-86C0-111C18F94FF2}"/>
              </a:ext>
            </a:extLst>
          </p:cNvPr>
          <p:cNvSpPr>
            <a:spLocks noGrp="1"/>
          </p:cNvSpPr>
          <p:nvPr>
            <p:ph idx="1"/>
          </p:nvPr>
        </p:nvSpPr>
        <p:spPr>
          <a:xfrm>
            <a:off x="680321" y="2336872"/>
            <a:ext cx="9613861" cy="4521127"/>
          </a:xfrm>
        </p:spPr>
        <p:txBody>
          <a:bodyPr>
            <a:normAutofit fontScale="92500" lnSpcReduction="10000"/>
          </a:bodyPr>
          <a:lstStyle/>
          <a:p>
            <a:r>
              <a:rPr lang="en-US" dirty="0"/>
              <a:t>Latinos, Indigenous People, and Blacks disproportionately devasted by pandemic</a:t>
            </a:r>
          </a:p>
          <a:p>
            <a:pPr lvl="1"/>
            <a:r>
              <a:rPr lang="en-US" dirty="0"/>
              <a:t>Not a major surprise given systemic racism</a:t>
            </a:r>
          </a:p>
          <a:p>
            <a:pPr lvl="1"/>
            <a:r>
              <a:rPr lang="en-US" dirty="0"/>
              <a:t>Confluence of racial inequities that put people of color at elevated risks of contracting the coronavirus and succumbing to COVID-19</a:t>
            </a:r>
          </a:p>
          <a:p>
            <a:pPr lvl="1"/>
            <a:r>
              <a:rPr lang="en-US" dirty="0"/>
              <a:t>People of color disproportionately put in harms way as fodder for capitalism and for efforts to reelect Donald Trump and other Republican leaders</a:t>
            </a:r>
          </a:p>
          <a:p>
            <a:pPr lvl="1"/>
            <a:r>
              <a:rPr lang="en-US" dirty="0"/>
              <a:t>The rollout of vaccinations resulted in people of color again being disproportionately underrepresented among those receiving the vaccine</a:t>
            </a:r>
          </a:p>
          <a:p>
            <a:pPr lvl="1"/>
            <a:r>
              <a:rPr lang="en-US" dirty="0"/>
              <a:t>This appears to have changed somewhat among Latinos, Indigenous Peoples, and Asians</a:t>
            </a:r>
          </a:p>
          <a:p>
            <a:r>
              <a:rPr lang="en-US" dirty="0"/>
              <a:t>White mortality advantages narrowing somewhat and whites continue to have higher levels of increases, although death rates have been relatively lower than case of people of color asides Asians</a:t>
            </a:r>
          </a:p>
          <a:p>
            <a:r>
              <a:rPr lang="en-US" dirty="0"/>
              <a:t>Stay tuned…there continue to be changes</a:t>
            </a:r>
          </a:p>
        </p:txBody>
      </p:sp>
    </p:spTree>
    <p:extLst>
      <p:ext uri="{BB962C8B-B14F-4D97-AF65-F5344CB8AC3E}">
        <p14:creationId xmlns:p14="http://schemas.microsoft.com/office/powerpoint/2010/main" val="27503672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72664-BB92-4491-BD63-7E6EEA4CAFA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EBD4A66D-9BA6-49D0-9D1A-8AA0307B14EA}"/>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lgn="ctr">
              <a:buNone/>
            </a:pPr>
            <a:r>
              <a:rPr lang="en-US" sz="3600" dirty="0"/>
              <a:t> Thank you!</a:t>
            </a:r>
          </a:p>
          <a:p>
            <a:pPr marL="0" indent="0" algn="ctr">
              <a:buNone/>
            </a:pPr>
            <a:r>
              <a:rPr lang="en-US" sz="3600" dirty="0"/>
              <a:t>rogelio.saenz@utsa.edu</a:t>
            </a:r>
          </a:p>
        </p:txBody>
      </p:sp>
    </p:spTree>
    <p:extLst>
      <p:ext uri="{BB962C8B-B14F-4D97-AF65-F5344CB8AC3E}">
        <p14:creationId xmlns:p14="http://schemas.microsoft.com/office/powerpoint/2010/main" val="3501151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5741E-81F0-4794-8ABB-C1E87203A05F}"/>
              </a:ext>
            </a:extLst>
          </p:cNvPr>
          <p:cNvSpPr>
            <a:spLocks noGrp="1"/>
          </p:cNvSpPr>
          <p:nvPr>
            <p:ph type="title"/>
          </p:nvPr>
        </p:nvSpPr>
        <p:spPr/>
        <p:txBody>
          <a:bodyPr/>
          <a:lstStyle/>
          <a:p>
            <a:pPr algn="ctr"/>
            <a:r>
              <a:rPr lang="en-US" dirty="0"/>
              <a:t>Shifting Context of COVID-19 Mortality</a:t>
            </a:r>
          </a:p>
        </p:txBody>
      </p:sp>
      <p:sp>
        <p:nvSpPr>
          <p:cNvPr id="3" name="Content Placeholder 2">
            <a:extLst>
              <a:ext uri="{FF2B5EF4-FFF2-40B4-BE49-F238E27FC236}">
                <a16:creationId xmlns:a16="http://schemas.microsoft.com/office/drawing/2014/main" id="{AD956799-84AD-48B3-9FA1-4ABC9F323EE0}"/>
              </a:ext>
            </a:extLst>
          </p:cNvPr>
          <p:cNvSpPr>
            <a:spLocks noGrp="1"/>
          </p:cNvSpPr>
          <p:nvPr>
            <p:ph idx="1"/>
          </p:nvPr>
        </p:nvSpPr>
        <p:spPr>
          <a:xfrm>
            <a:off x="680321" y="2336872"/>
            <a:ext cx="9613861" cy="4521127"/>
          </a:xfrm>
        </p:spPr>
        <p:txBody>
          <a:bodyPr>
            <a:normAutofit fontScale="92500" lnSpcReduction="10000"/>
          </a:bodyPr>
          <a:lstStyle/>
          <a:p>
            <a:r>
              <a:rPr lang="en-US" sz="2800" dirty="0"/>
              <a:t>One of major lessons learned from pandemic is that change is constant</a:t>
            </a:r>
          </a:p>
          <a:p>
            <a:pPr lvl="1"/>
            <a:r>
              <a:rPr lang="en-US" sz="2400" dirty="0"/>
              <a:t>Early on afflicting population centers with high international travel volume and population density</a:t>
            </a:r>
          </a:p>
          <a:p>
            <a:pPr lvl="1"/>
            <a:r>
              <a:rPr lang="en-US" sz="2400" dirty="0"/>
              <a:t>Weather and social variations </a:t>
            </a:r>
          </a:p>
          <a:p>
            <a:pPr lvl="1"/>
            <a:r>
              <a:rPr lang="en-US" sz="2400" dirty="0"/>
              <a:t>COVID-19 mutations</a:t>
            </a:r>
          </a:p>
          <a:p>
            <a:pPr lvl="1"/>
            <a:r>
              <a:rPr lang="en-US" sz="2400" dirty="0"/>
              <a:t>Race/ethnic shifts in COVID-19 mortality</a:t>
            </a:r>
          </a:p>
          <a:p>
            <a:pPr lvl="1"/>
            <a:r>
              <a:rPr lang="en-US" sz="2400" dirty="0"/>
              <a:t>The politics of the pandemic including masks, the vaccine, and misinformation</a:t>
            </a:r>
          </a:p>
          <a:p>
            <a:r>
              <a:rPr lang="en-US" sz="2800" dirty="0"/>
              <a:t>Each of these factors in one way or another has contributed to changes in the temporal aspects of the timing in surges and dips that race/ethnic groups have experienced over the la</a:t>
            </a:r>
            <a:endParaRPr lang="en-US" dirty="0">
              <a:solidFill>
                <a:schemeClr val="bg1"/>
              </a:solidFill>
            </a:endParaRPr>
          </a:p>
          <a:p>
            <a:pPr lvl="1"/>
            <a:endParaRPr lang="en-US" dirty="0">
              <a:solidFill>
                <a:schemeClr val="bg1"/>
              </a:solidFill>
            </a:endParaRPr>
          </a:p>
        </p:txBody>
      </p:sp>
    </p:spTree>
    <p:extLst>
      <p:ext uri="{BB962C8B-B14F-4D97-AF65-F5344CB8AC3E}">
        <p14:creationId xmlns:p14="http://schemas.microsoft.com/office/powerpoint/2010/main" val="392682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A97529DD-0019-4F2B-AAE6-A82A2FADB61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7" name="Picture 36">
            <a:extLst>
              <a:ext uri="{FF2B5EF4-FFF2-40B4-BE49-F238E27FC236}">
                <a16:creationId xmlns:a16="http://schemas.microsoft.com/office/drawing/2014/main" id="{4A476453-89B8-4D0E-BDE0-0446B97F5F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39" name="Picture 38">
            <a:extLst>
              <a:ext uri="{FF2B5EF4-FFF2-40B4-BE49-F238E27FC236}">
                <a16:creationId xmlns:a16="http://schemas.microsoft.com/office/drawing/2014/main" id="{02B7E5A1-5C08-4455-A219-804981D6B2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41" name="Rectangle 40">
            <a:extLst>
              <a:ext uri="{FF2B5EF4-FFF2-40B4-BE49-F238E27FC236}">
                <a16:creationId xmlns:a16="http://schemas.microsoft.com/office/drawing/2014/main" id="{6B19486B-DD4C-4473-9FF8-3E3FB1542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42">
            <a:extLst>
              <a:ext uri="{FF2B5EF4-FFF2-40B4-BE49-F238E27FC236}">
                <a16:creationId xmlns:a16="http://schemas.microsoft.com/office/drawing/2014/main" id="{52CE1431-75FA-49CE-A7AC-42816EFBC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5" name="Group 44">
            <a:extLst>
              <a:ext uri="{FF2B5EF4-FFF2-40B4-BE49-F238E27FC236}">
                <a16:creationId xmlns:a16="http://schemas.microsoft.com/office/drawing/2014/main" id="{E7E11A8B-D353-4867-842B-40B7BABC9E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46" name="Rectangle 45">
              <a:extLst>
                <a:ext uri="{FF2B5EF4-FFF2-40B4-BE49-F238E27FC236}">
                  <a16:creationId xmlns:a16="http://schemas.microsoft.com/office/drawing/2014/main" id="{F0C50D17-020B-418B-BE67-DC7DEA17D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 name="Picture 46">
              <a:extLst>
                <a:ext uri="{FF2B5EF4-FFF2-40B4-BE49-F238E27FC236}">
                  <a16:creationId xmlns:a16="http://schemas.microsoft.com/office/drawing/2014/main" id="{3E9D5520-887C-4E25-9F91-49EBA2FB3F6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49" name="Rectangle 48">
            <a:extLst>
              <a:ext uri="{FF2B5EF4-FFF2-40B4-BE49-F238E27FC236}">
                <a16:creationId xmlns:a16="http://schemas.microsoft.com/office/drawing/2014/main" id="{C2E52CAC-158C-4DC7-AA1C-F582FFF73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FDFC030-2563-4BD2-B6C0-E36434285575}"/>
              </a:ext>
            </a:extLst>
          </p:cNvPr>
          <p:cNvSpPr>
            <a:spLocks noGrp="1"/>
          </p:cNvSpPr>
          <p:nvPr>
            <p:ph type="title"/>
          </p:nvPr>
        </p:nvSpPr>
        <p:spPr>
          <a:xfrm>
            <a:off x="680321" y="753228"/>
            <a:ext cx="5041629" cy="1080938"/>
          </a:xfrm>
        </p:spPr>
        <p:txBody>
          <a:bodyPr vert="horz" lIns="91440" tIns="45720" rIns="91440" bIns="45720" rtlCol="0" anchor="ctr">
            <a:normAutofit/>
          </a:bodyPr>
          <a:lstStyle/>
          <a:p>
            <a:r>
              <a:rPr lang="en-US" dirty="0"/>
              <a:t>Data Sources</a:t>
            </a:r>
          </a:p>
        </p:txBody>
      </p:sp>
      <p:pic>
        <p:nvPicPr>
          <p:cNvPr id="51" name="Picture 50">
            <a:extLst>
              <a:ext uri="{FF2B5EF4-FFF2-40B4-BE49-F238E27FC236}">
                <a16:creationId xmlns:a16="http://schemas.microsoft.com/office/drawing/2014/main" id="{83211ECD-2CC2-43D9-A32B-E8669250EF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3" name="Content Placeholder 2">
            <a:extLst>
              <a:ext uri="{FF2B5EF4-FFF2-40B4-BE49-F238E27FC236}">
                <a16:creationId xmlns:a16="http://schemas.microsoft.com/office/drawing/2014/main" id="{276CF084-177F-4358-8CDE-206BF8A8781E}"/>
              </a:ext>
            </a:extLst>
          </p:cNvPr>
          <p:cNvSpPr>
            <a:spLocks noGrp="1"/>
          </p:cNvSpPr>
          <p:nvPr>
            <p:ph sz="half" idx="1"/>
          </p:nvPr>
        </p:nvSpPr>
        <p:spPr>
          <a:xfrm>
            <a:off x="680322" y="2336873"/>
            <a:ext cx="5041628" cy="3599316"/>
          </a:xfrm>
        </p:spPr>
        <p:txBody>
          <a:bodyPr vert="horz" lIns="91440" tIns="45720" rIns="91440" bIns="45720" rtlCol="0">
            <a:normAutofit/>
          </a:bodyPr>
          <a:lstStyle/>
          <a:p>
            <a:r>
              <a:rPr lang="en-US" sz="2000" dirty="0"/>
              <a:t>Data sources that I have used</a:t>
            </a:r>
          </a:p>
          <a:p>
            <a:pPr lvl="1"/>
            <a:r>
              <a:rPr lang="en-US" dirty="0"/>
              <a:t>Originally compiled data from state data portals</a:t>
            </a:r>
          </a:p>
          <a:p>
            <a:pPr lvl="1"/>
            <a:r>
              <a:rPr lang="en-US" dirty="0"/>
              <a:t>The COVID Tracking project (</a:t>
            </a:r>
            <a:r>
              <a:rPr lang="en-US" b="1" dirty="0">
                <a:hlinkClick r:id="rId5"/>
              </a:rPr>
              <a:t>https://covidtracking.com/</a:t>
            </a:r>
            <a:r>
              <a:rPr lang="en-US" dirty="0"/>
              <a:t>) and COVID Racial Data Tracker (</a:t>
            </a:r>
            <a:r>
              <a:rPr lang="en-US" b="1" dirty="0">
                <a:hlinkClick r:id="rId6"/>
              </a:rPr>
              <a:t>https://covidtracking.com/race</a:t>
            </a:r>
            <a:r>
              <a:rPr lang="en-US" dirty="0"/>
              <a:t>)</a:t>
            </a:r>
          </a:p>
          <a:p>
            <a:pPr lvl="1"/>
            <a:r>
              <a:rPr lang="en-US" dirty="0"/>
              <a:t>CDC Health Disparities: Race and Hispanic Origin [provisional death counts] (</a:t>
            </a:r>
            <a:r>
              <a:rPr lang="en-US" b="1" dirty="0">
                <a:hlinkClick r:id="rId7"/>
              </a:rPr>
              <a:t>https://www.cdc.gov/nchs/nvss/vsrr/covid19/health_disparities.htm</a:t>
            </a:r>
            <a:r>
              <a:rPr lang="en-US" dirty="0"/>
              <a:t>)</a:t>
            </a:r>
          </a:p>
          <a:p>
            <a:pPr lvl="1"/>
            <a:endParaRPr lang="en-US" dirty="0"/>
          </a:p>
          <a:p>
            <a:pPr marL="457200" lvl="1"/>
            <a:endParaRPr lang="en-US" dirty="0"/>
          </a:p>
        </p:txBody>
      </p:sp>
      <p:pic>
        <p:nvPicPr>
          <p:cNvPr id="9" name="Content Placeholder 8" descr="Graphical user interface, application, Word&#10;&#10;Description automatically generated">
            <a:extLst>
              <a:ext uri="{FF2B5EF4-FFF2-40B4-BE49-F238E27FC236}">
                <a16:creationId xmlns:a16="http://schemas.microsoft.com/office/drawing/2014/main" id="{F76256DD-28EF-08C1-51E7-03BF38852428}"/>
              </a:ext>
            </a:extLst>
          </p:cNvPr>
          <p:cNvPicPr>
            <a:picLocks noGrp="1" noChangeAspect="1"/>
          </p:cNvPicPr>
          <p:nvPr>
            <p:ph sz="half" idx="2"/>
          </p:nvPr>
        </p:nvPicPr>
        <p:blipFill>
          <a:blip r:embed="rId8">
            <a:extLst>
              <a:ext uri="{28A0092B-C50C-407E-A947-70E740481C1C}">
                <a14:useLocalDpi xmlns:a14="http://schemas.microsoft.com/office/drawing/2010/main" val="0"/>
              </a:ext>
            </a:extLst>
          </a:blip>
          <a:stretch>
            <a:fillRect/>
          </a:stretch>
        </p:blipFill>
        <p:spPr>
          <a:xfrm>
            <a:off x="6499755" y="1110744"/>
            <a:ext cx="5390501" cy="4947857"/>
          </a:xfrm>
        </p:spPr>
      </p:pic>
    </p:spTree>
    <p:extLst>
      <p:ext uri="{BB962C8B-B14F-4D97-AF65-F5344CB8AC3E}">
        <p14:creationId xmlns:p14="http://schemas.microsoft.com/office/powerpoint/2010/main" val="4106478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81449-5214-454D-8452-6024149EA75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10493DE-18BD-495F-8B8A-94E95B2041A1}"/>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sz="3200" dirty="0">
                <a:solidFill>
                  <a:srgbClr val="FFFF00"/>
                </a:solidFill>
              </a:rPr>
              <a:t>Early Findings on Latinos</a:t>
            </a:r>
          </a:p>
        </p:txBody>
      </p:sp>
    </p:spTree>
    <p:extLst>
      <p:ext uri="{BB962C8B-B14F-4D97-AF65-F5344CB8AC3E}">
        <p14:creationId xmlns:p14="http://schemas.microsoft.com/office/powerpoint/2010/main" val="807056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1">
            <a:extLst>
              <a:ext uri="{FF2B5EF4-FFF2-40B4-BE49-F238E27FC236}">
                <a16:creationId xmlns:a16="http://schemas.microsoft.com/office/drawing/2014/main" id="{03043CC2-E060-443E-BBC4-197CCD7FE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9" name="Rectangle 23">
            <a:extLst>
              <a:ext uri="{FF2B5EF4-FFF2-40B4-BE49-F238E27FC236}">
                <a16:creationId xmlns:a16="http://schemas.microsoft.com/office/drawing/2014/main" id="{1454BC00-0C10-4B2D-89D5-6405C87B8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52538"/>
            <a:ext cx="5538554" cy="5925402"/>
          </a:xfrm>
          <a:prstGeom prst="rect">
            <a:avLst/>
          </a:prstGeom>
          <a:ln w="22225">
            <a:solidFill>
              <a:srgbClr val="42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Graphical user interface, text, application, Word&#10;&#10;Description automatically generated">
            <a:extLst>
              <a:ext uri="{FF2B5EF4-FFF2-40B4-BE49-F238E27FC236}">
                <a16:creationId xmlns:a16="http://schemas.microsoft.com/office/drawing/2014/main" id="{9D67EFEA-0613-29FB-67DA-C3E7945F5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1315156"/>
            <a:ext cx="5211232" cy="4199465"/>
          </a:xfrm>
          <a:prstGeom prst="rect">
            <a:avLst/>
          </a:prstGeom>
        </p:spPr>
      </p:pic>
      <p:sp useBgFill="1">
        <p:nvSpPr>
          <p:cNvPr id="30" name="Rectangle 25">
            <a:extLst>
              <a:ext uri="{FF2B5EF4-FFF2-40B4-BE49-F238E27FC236}">
                <a16:creationId xmlns:a16="http://schemas.microsoft.com/office/drawing/2014/main" id="{FCD6BFF0-ABAD-4639-8BBC-4F900322F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2021" y="453280"/>
            <a:ext cx="5538554" cy="5925402"/>
          </a:xfrm>
          <a:prstGeom prst="rect">
            <a:avLst/>
          </a:prstGeom>
          <a:ln w="22225">
            <a:solidFill>
              <a:srgbClr val="42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Graphical user interface, application, Word&#10;&#10;Description automatically generated">
            <a:extLst>
              <a:ext uri="{FF2B5EF4-FFF2-40B4-BE49-F238E27FC236}">
                <a16:creationId xmlns:a16="http://schemas.microsoft.com/office/drawing/2014/main" id="{C252EC3E-4C18-739A-1712-37F97224E5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8476" y="1264356"/>
            <a:ext cx="5211232" cy="4143021"/>
          </a:xfrm>
          <a:prstGeom prst="rect">
            <a:avLst/>
          </a:prstGeom>
        </p:spPr>
      </p:pic>
    </p:spTree>
    <p:extLst>
      <p:ext uri="{BB962C8B-B14F-4D97-AF65-F5344CB8AC3E}">
        <p14:creationId xmlns:p14="http://schemas.microsoft.com/office/powerpoint/2010/main" val="3600479581"/>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Berlin">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Berlin</Template>
  <TotalTime>1505</TotalTime>
  <Words>1797</Words>
  <Application>Microsoft Office PowerPoint</Application>
  <PresentationFormat>Widescreen</PresentationFormat>
  <Paragraphs>314</Paragraphs>
  <Slides>54</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Trebuchet MS</vt:lpstr>
      <vt:lpstr>Georgia</vt:lpstr>
      <vt:lpstr>Times New Roman</vt:lpstr>
      <vt:lpstr>Arial</vt:lpstr>
      <vt:lpstr>Calibri</vt:lpstr>
      <vt:lpstr>Berlin</vt:lpstr>
      <vt:lpstr>Reflections of Race/Ethnic  Variations in COVID-19: A Moving  Portrait</vt:lpstr>
      <vt:lpstr>Outline</vt:lpstr>
      <vt:lpstr>Introductory Remarks</vt:lpstr>
      <vt:lpstr>Getting Started on Latino COVID-19 Research</vt:lpstr>
      <vt:lpstr>Theoretical Grounding</vt:lpstr>
      <vt:lpstr>Shifting Context of COVID-19 Mortality</vt:lpstr>
      <vt:lpstr>Data Sources</vt:lpstr>
      <vt:lpstr>PowerPoint Presentation</vt:lpstr>
      <vt:lpstr>PowerPoint Presentation</vt:lpstr>
      <vt:lpstr>PowerPoint Presentation</vt:lpstr>
      <vt:lpstr>Number of States Where Latinos are Overrepresented among COVID-19 Cases and Deaths by Month </vt:lpstr>
      <vt:lpstr>A Paradox Explained by Demography 101</vt:lpstr>
      <vt:lpstr>The Reality: Ratio of Specific Group-to-White Age-Adjusted COVID-19 Death Rates in September 2020</vt:lpstr>
      <vt:lpstr>PowerPoint Presentation</vt:lpstr>
      <vt:lpstr>PowerPoint Presentation</vt:lpstr>
      <vt:lpstr>PowerPoint Presentation</vt:lpstr>
      <vt:lpstr>The Impact of COVID-19 on the Latino Paradox</vt:lpstr>
      <vt:lpstr>PowerPoint Presentation</vt:lpstr>
      <vt:lpstr>PowerPoint Presentation</vt:lpstr>
      <vt:lpstr>PowerPoint Presentation</vt:lpstr>
      <vt:lpstr>Ratio of Latino-to-White ASDRs for Total Deaths, Selected Time Periods</vt:lpstr>
      <vt:lpstr>Factors Accounting for Shifts?</vt:lpstr>
      <vt:lpstr>Ratio of Latino-to-White ASDRs for Total Deaths, January 1, 2020 to October 8, 2022</vt:lpstr>
      <vt:lpstr>The Overall Impact of COVID-19 on Overall Latino Mortality</vt:lpstr>
      <vt:lpstr>PowerPoint Presentation</vt:lpstr>
      <vt:lpstr>Dallas Morning News Estimate of Person-Years Lost to COVID-19 in Texas by Race/Ethnic Groups: Feb. 1, 2020-Dec. 5, 2020</vt:lpstr>
      <vt:lpstr>“A milestone of misery: More than 100K US Latinos have died from COVID-19” https://www.latinorebels.com/2021/04/15/amilestoneofmisery/</vt:lpstr>
      <vt:lpstr>PowerPoint Presentation</vt:lpstr>
      <vt:lpstr>Latinos continue to die from COVID-19 at much higher rates than whites across all ages, but declining gaps at all ages especially less than 75</vt:lpstr>
      <vt:lpstr>Shifts in top ten states with highest Latino COVID-19 death rates per 100,000 persons</vt:lpstr>
      <vt:lpstr>PowerPoint Presentation</vt:lpstr>
      <vt:lpstr>PowerPoint Presentation</vt:lpstr>
      <vt:lpstr>Gaps in age-adjusted COVID-19 death rates between People of Color and whites remain large, but have narrowed</vt:lpstr>
      <vt:lpstr>PowerPoint Presentation</vt:lpstr>
      <vt:lpstr>The demography of COVID-19 fatalities: Older whites, but younger Persons of Color (1-1-2020 to 10-8-2022)</vt:lpstr>
      <vt:lpstr>PowerPoint Presentation</vt:lpstr>
      <vt:lpstr>Top ten states with highest AIAN, Asian, Black, Latino, and White COVID-19 age-adjusted death rates per 100,000 persons (1/1/2020 to 10/8/2022)</vt:lpstr>
      <vt:lpstr>PowerPoint Presentation</vt:lpstr>
      <vt:lpstr>Methods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Percent Change in COVID-19 Deaths by Race/Ethnic Group, 10/9/2021 to 10/8/2022</vt:lpstr>
      <vt:lpstr>Percent Change in COVID-19 Deaths by Race/Ethnic Group, 1/2/2022 to 10/8/2022</vt:lpstr>
      <vt:lpstr>Closing Thoughts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Devastating Impact of COVID-19 on the Latino Population</dc:title>
  <dc:creator>Rogelio Saenz</dc:creator>
  <cp:lastModifiedBy>Rogelio Saenz</cp:lastModifiedBy>
  <cp:revision>25</cp:revision>
  <dcterms:created xsi:type="dcterms:W3CDTF">2020-10-08T15:50:59Z</dcterms:created>
  <dcterms:modified xsi:type="dcterms:W3CDTF">2022-10-19T14:47:45Z</dcterms:modified>
</cp:coreProperties>
</file>